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61" r:id="rId3"/>
    <p:sldId id="258" r:id="rId4"/>
    <p:sldId id="266" r:id="rId5"/>
    <p:sldId id="269" r:id="rId6"/>
    <p:sldId id="268" r:id="rId7"/>
    <p:sldId id="276" r:id="rId8"/>
    <p:sldId id="263" r:id="rId9"/>
    <p:sldId id="259" r:id="rId10"/>
    <p:sldId id="265" r:id="rId11"/>
    <p:sldId id="267" r:id="rId12"/>
    <p:sldId id="271" r:id="rId13"/>
    <p:sldId id="272"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20" d="100"/>
          <a:sy n="120" d="100"/>
        </p:scale>
        <p:origin x="8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C1A15F-A13D-9843-8192-FD0BCB0CB994}" type="datetimeFigureOut">
              <a:rPr lang="en-US" smtClean="0"/>
              <a:t>4/18/25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EDA786-E580-6A48-88DC-5D24B5F884A2}" type="slidenum">
              <a:rPr lang="en-US" smtClean="0"/>
              <a:t>‹#›</a:t>
            </a:fld>
            <a:endParaRPr lang="en-US"/>
          </a:p>
        </p:txBody>
      </p:sp>
    </p:spTree>
    <p:extLst>
      <p:ext uri="{BB962C8B-B14F-4D97-AF65-F5344CB8AC3E}">
        <p14:creationId xmlns:p14="http://schemas.microsoft.com/office/powerpoint/2010/main" val="3135710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9BF82-F146-F695-164F-B3D75ADA1D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9C4829-3B03-FD14-4605-FA4A7E8A42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A71DCD-EC97-B465-9529-09F374F01709}"/>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5" name="Footer Placeholder 4">
            <a:extLst>
              <a:ext uri="{FF2B5EF4-FFF2-40B4-BE49-F238E27FC236}">
                <a16:creationId xmlns:a16="http://schemas.microsoft.com/office/drawing/2014/main" id="{966B752D-499F-DC4C-884A-0BCE38E3B6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17E692-C8CF-748E-8930-C1B19EE33FAC}"/>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1758114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74A37-7E6F-4873-255F-60D011F176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10ABA2-57CF-60AA-7649-75E70C9525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B8FC6-4D21-FE48-C361-C99D47F3FE59}"/>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5" name="Footer Placeholder 4">
            <a:extLst>
              <a:ext uri="{FF2B5EF4-FFF2-40B4-BE49-F238E27FC236}">
                <a16:creationId xmlns:a16="http://schemas.microsoft.com/office/drawing/2014/main" id="{E1FD834B-6752-8FD6-1EF8-4ECEE8B3EE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945942-BDE3-A516-4E41-EFD9728E9269}"/>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97767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5C8812-9F3A-22BA-9691-03DE14AF7C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086BD4-3661-DD67-AC66-4759008BC4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380A38-4188-CD01-DD68-A8EC3133392A}"/>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5" name="Footer Placeholder 4">
            <a:extLst>
              <a:ext uri="{FF2B5EF4-FFF2-40B4-BE49-F238E27FC236}">
                <a16:creationId xmlns:a16="http://schemas.microsoft.com/office/drawing/2014/main" id="{6A8366FD-2672-0C38-C0DB-CFC1336451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ED26A4-7505-3546-4674-AA893BB73C8C}"/>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98296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0310A-8BF8-9590-FD41-7D26D22A5B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E7A858-CE65-46B3-E98E-E0EDA190B0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78AEA8-F600-CBF5-2E13-615A9AAA694D}"/>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5" name="Footer Placeholder 4">
            <a:extLst>
              <a:ext uri="{FF2B5EF4-FFF2-40B4-BE49-F238E27FC236}">
                <a16:creationId xmlns:a16="http://schemas.microsoft.com/office/drawing/2014/main" id="{FD43F112-1420-7FD9-079C-16A72CED3D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B15A84-B3CE-ABEF-C537-48B5191AA103}"/>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4121659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795CD-EAA5-A171-4EBF-09C570F6CC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92F717-3100-17C2-C48F-6DAD6AFE2B5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F046C1-6FB5-5E3E-DC5B-C507687C95F1}"/>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5" name="Footer Placeholder 4">
            <a:extLst>
              <a:ext uri="{FF2B5EF4-FFF2-40B4-BE49-F238E27FC236}">
                <a16:creationId xmlns:a16="http://schemas.microsoft.com/office/drawing/2014/main" id="{A50FCCE5-CCAA-B631-0D66-D8144F9AB0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0B216B-770D-8837-DD99-B6DBDE81A3E4}"/>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2796682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6F745-FD9E-DBEE-D317-F2914D29CB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501BE6-A12A-E7AB-EB72-90F5F1E4FC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AEB40E-01F9-6610-D786-F6C4912ADF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E41800-26F9-BD0E-D5A2-70409523D96B}"/>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6" name="Footer Placeholder 5">
            <a:extLst>
              <a:ext uri="{FF2B5EF4-FFF2-40B4-BE49-F238E27FC236}">
                <a16:creationId xmlns:a16="http://schemas.microsoft.com/office/drawing/2014/main" id="{DCBE2E5B-E98A-D059-C52C-B4D83C3312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12F8B0-7EE2-7897-7F98-9AC19092F4E5}"/>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2870594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BFF88-EE2A-3707-D3EC-DBAE84E5EB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E37AEE-DEB3-1519-63AE-722139EE1C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B4899C-3AA8-F41D-1534-4A9B6CDBE0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8A7F1-9A9F-2A66-E84E-391629EA68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B7EFDE-2418-3123-A04B-6313F7C8D5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D80C70-E8D0-505C-A402-3C0AB48211CE}"/>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8" name="Footer Placeholder 7">
            <a:extLst>
              <a:ext uri="{FF2B5EF4-FFF2-40B4-BE49-F238E27FC236}">
                <a16:creationId xmlns:a16="http://schemas.microsoft.com/office/drawing/2014/main" id="{CD06FDA8-C39F-E56E-9A76-A0B0F1D109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E82BDB-F08D-640C-2A60-A9A9CDCB7923}"/>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2678780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EA434-2F6A-1F8B-B527-321A40FB31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ACB6AE-DB45-6F83-ABD7-F270AA7D94D8}"/>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4" name="Footer Placeholder 3">
            <a:extLst>
              <a:ext uri="{FF2B5EF4-FFF2-40B4-BE49-F238E27FC236}">
                <a16:creationId xmlns:a16="http://schemas.microsoft.com/office/drawing/2014/main" id="{11EEF8FC-82AD-A914-3DC7-989ECD10C4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9623CE-B8A0-F711-F7CC-BA30AC862CF7}"/>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2218188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9C4691-2069-3CF4-36CE-F755BD90C4D9}"/>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3" name="Footer Placeholder 2">
            <a:extLst>
              <a:ext uri="{FF2B5EF4-FFF2-40B4-BE49-F238E27FC236}">
                <a16:creationId xmlns:a16="http://schemas.microsoft.com/office/drawing/2014/main" id="{F9C3130F-289C-A52B-9FA7-7C65B2E610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9A73EC-E766-14FB-F0DC-6D56C24300C9}"/>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504840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41DF1-A460-BC93-27DD-B96C16170B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7BFC18-B9E3-013B-8CAD-27AF5B28A1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895DC9-6048-8041-A77D-9FEB37E2A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3D234-1947-0324-7397-F764632C9836}"/>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6" name="Footer Placeholder 5">
            <a:extLst>
              <a:ext uri="{FF2B5EF4-FFF2-40B4-BE49-F238E27FC236}">
                <a16:creationId xmlns:a16="http://schemas.microsoft.com/office/drawing/2014/main" id="{ECAD1566-D3A7-6D10-7DCA-74A303BC8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13F31F-FF31-8E6A-9E82-0E3463578E8E}"/>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2470965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CBF04-31FC-6A51-F572-450078D65D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C0CB85-F9A9-1D7A-0D9F-925122CDB3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72C18C-BA9A-B14A-69CB-401797BAD5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FDD08-2DEB-BD23-1262-F3EFE25BEE94}"/>
              </a:ext>
            </a:extLst>
          </p:cNvPr>
          <p:cNvSpPr>
            <a:spLocks noGrp="1"/>
          </p:cNvSpPr>
          <p:nvPr>
            <p:ph type="dt" sz="half" idx="10"/>
          </p:nvPr>
        </p:nvSpPr>
        <p:spPr/>
        <p:txBody>
          <a:bodyPr/>
          <a:lstStyle/>
          <a:p>
            <a:fld id="{1364F926-D2E2-274D-8CAD-1FE4A544B8F5}" type="datetimeFigureOut">
              <a:rPr lang="en-US" smtClean="0"/>
              <a:t>4/18/25</a:t>
            </a:fld>
            <a:endParaRPr lang="en-US"/>
          </a:p>
        </p:txBody>
      </p:sp>
      <p:sp>
        <p:nvSpPr>
          <p:cNvPr id="6" name="Footer Placeholder 5">
            <a:extLst>
              <a:ext uri="{FF2B5EF4-FFF2-40B4-BE49-F238E27FC236}">
                <a16:creationId xmlns:a16="http://schemas.microsoft.com/office/drawing/2014/main" id="{3284D29C-5F77-1A23-0574-9A7D0D6F50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EDFAE9-7DB8-6AA2-B124-49C21841E6C7}"/>
              </a:ext>
            </a:extLst>
          </p:cNvPr>
          <p:cNvSpPr>
            <a:spLocks noGrp="1"/>
          </p:cNvSpPr>
          <p:nvPr>
            <p:ph type="sldNum" sz="quarter" idx="12"/>
          </p:nvPr>
        </p:nvSpPr>
        <p:spPr/>
        <p:txBody>
          <a:bodyPr/>
          <a:lstStyle/>
          <a:p>
            <a:fld id="{CD142106-AC38-D44B-91B3-98F0F225797D}" type="slidenum">
              <a:rPr lang="en-US" smtClean="0"/>
              <a:t>‹#›</a:t>
            </a:fld>
            <a:endParaRPr lang="en-US"/>
          </a:p>
        </p:txBody>
      </p:sp>
    </p:spTree>
    <p:extLst>
      <p:ext uri="{BB962C8B-B14F-4D97-AF65-F5344CB8AC3E}">
        <p14:creationId xmlns:p14="http://schemas.microsoft.com/office/powerpoint/2010/main" val="335214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FD7A3A-891D-2CC9-A45E-3DFA2962C3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E0B96F-DE5C-227F-3E1E-FE92B03BC8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8FCFAD-603A-E75C-9F07-A520F2A032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364F926-D2E2-274D-8CAD-1FE4A544B8F5}" type="datetimeFigureOut">
              <a:rPr lang="en-US" smtClean="0"/>
              <a:t>4/18/25</a:t>
            </a:fld>
            <a:endParaRPr lang="en-US"/>
          </a:p>
        </p:txBody>
      </p:sp>
      <p:sp>
        <p:nvSpPr>
          <p:cNvPr id="5" name="Footer Placeholder 4">
            <a:extLst>
              <a:ext uri="{FF2B5EF4-FFF2-40B4-BE49-F238E27FC236}">
                <a16:creationId xmlns:a16="http://schemas.microsoft.com/office/drawing/2014/main" id="{B6CC146C-5792-54B1-53C4-944F84810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5C5D306-7A82-9A2E-6327-A46BE32D46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142106-AC38-D44B-91B3-98F0F225797D}" type="slidenum">
              <a:rPr lang="en-US" smtClean="0"/>
              <a:t>‹#›</a:t>
            </a:fld>
            <a:endParaRPr lang="en-US"/>
          </a:p>
        </p:txBody>
      </p:sp>
    </p:spTree>
    <p:extLst>
      <p:ext uri="{BB962C8B-B14F-4D97-AF65-F5344CB8AC3E}">
        <p14:creationId xmlns:p14="http://schemas.microsoft.com/office/powerpoint/2010/main" val="1924308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4B946-D6FF-711C-B55C-05ABD99E77E2}"/>
              </a:ext>
            </a:extLst>
          </p:cNvPr>
          <p:cNvSpPr>
            <a:spLocks noGrp="1"/>
          </p:cNvSpPr>
          <p:nvPr>
            <p:ph type="ctrTitle"/>
          </p:nvPr>
        </p:nvSpPr>
        <p:spPr>
          <a:xfrm>
            <a:off x="1524000" y="2235200"/>
            <a:ext cx="9144000" cy="2387600"/>
          </a:xfrm>
        </p:spPr>
        <p:txBody>
          <a:bodyPr/>
          <a:lstStyle/>
          <a:p>
            <a:r>
              <a:rPr lang="en-US" dirty="0">
                <a:solidFill>
                  <a:schemeClr val="bg1"/>
                </a:solidFill>
              </a:rPr>
              <a:t>SAMPLE PROJECT PRESENTATION</a:t>
            </a:r>
          </a:p>
        </p:txBody>
      </p:sp>
    </p:spTree>
    <p:extLst>
      <p:ext uri="{BB962C8B-B14F-4D97-AF65-F5344CB8AC3E}">
        <p14:creationId xmlns:p14="http://schemas.microsoft.com/office/powerpoint/2010/main" val="4180758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9172C-05F2-CB3F-6D33-2EB168C58F6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0DA15DF-1ED7-D89D-76D9-D91D0032DE34}"/>
              </a:ext>
            </a:extLst>
          </p:cNvPr>
          <p:cNvSpPr>
            <a:spLocks noGrp="1"/>
          </p:cNvSpPr>
          <p:nvPr>
            <p:ph type="title"/>
          </p:nvPr>
        </p:nvSpPr>
        <p:spPr/>
        <p:txBody>
          <a:bodyPr/>
          <a:lstStyle/>
          <a:p>
            <a:r>
              <a:rPr lang="en-US" dirty="0"/>
              <a:t>About Me</a:t>
            </a:r>
          </a:p>
        </p:txBody>
      </p:sp>
      <p:sp>
        <p:nvSpPr>
          <p:cNvPr id="6" name="Content Placeholder 5">
            <a:extLst>
              <a:ext uri="{FF2B5EF4-FFF2-40B4-BE49-F238E27FC236}">
                <a16:creationId xmlns:a16="http://schemas.microsoft.com/office/drawing/2014/main" id="{EE79165C-9045-374F-66A9-5D408DB0BADE}"/>
              </a:ext>
            </a:extLst>
          </p:cNvPr>
          <p:cNvSpPr>
            <a:spLocks noGrp="1"/>
          </p:cNvSpPr>
          <p:nvPr>
            <p:ph sz="half" idx="1"/>
          </p:nvPr>
        </p:nvSpPr>
        <p:spPr>
          <a:xfrm>
            <a:off x="838200" y="1825625"/>
            <a:ext cx="5181600" cy="465630"/>
          </a:xfrm>
        </p:spPr>
        <p:txBody>
          <a:bodyPr>
            <a:normAutofit lnSpcReduction="10000"/>
          </a:bodyPr>
          <a:lstStyle/>
          <a:p>
            <a:pPr marL="0" indent="0">
              <a:buNone/>
            </a:pPr>
            <a:r>
              <a:rPr lang="en-US" dirty="0"/>
              <a:t>Optional Photo(s) of you</a:t>
            </a:r>
          </a:p>
        </p:txBody>
      </p:sp>
      <p:sp>
        <p:nvSpPr>
          <p:cNvPr id="7" name="Content Placeholder 6">
            <a:extLst>
              <a:ext uri="{FF2B5EF4-FFF2-40B4-BE49-F238E27FC236}">
                <a16:creationId xmlns:a16="http://schemas.microsoft.com/office/drawing/2014/main" id="{CBD0333F-A113-DE52-AC1C-BDB460F73839}"/>
              </a:ext>
            </a:extLst>
          </p:cNvPr>
          <p:cNvSpPr>
            <a:spLocks noGrp="1"/>
          </p:cNvSpPr>
          <p:nvPr>
            <p:ph sz="half" idx="2"/>
          </p:nvPr>
        </p:nvSpPr>
        <p:spPr>
          <a:xfrm>
            <a:off x="6172200" y="2900281"/>
            <a:ext cx="5181600" cy="2576693"/>
          </a:xfrm>
        </p:spPr>
        <p:txBody>
          <a:bodyPr>
            <a:normAutofit lnSpcReduction="10000"/>
          </a:bodyPr>
          <a:lstStyle/>
          <a:p>
            <a:r>
              <a:rPr lang="en-US" dirty="0"/>
              <a:t>Name</a:t>
            </a:r>
          </a:p>
          <a:p>
            <a:r>
              <a:rPr lang="en-US" dirty="0"/>
              <a:t>Country</a:t>
            </a:r>
          </a:p>
          <a:p>
            <a:r>
              <a:rPr lang="en-US" dirty="0"/>
              <a:t>Job title &amp; workplace</a:t>
            </a:r>
          </a:p>
          <a:p>
            <a:r>
              <a:rPr lang="en-US" dirty="0"/>
              <a:t>Workshop attended </a:t>
            </a:r>
          </a:p>
          <a:p>
            <a:r>
              <a:rPr lang="en-US" dirty="0"/>
              <a:t>Areas of Focus/Interest</a:t>
            </a:r>
          </a:p>
          <a:p>
            <a:endParaRPr lang="en-US" dirty="0"/>
          </a:p>
        </p:txBody>
      </p:sp>
    </p:spTree>
    <p:extLst>
      <p:ext uri="{BB962C8B-B14F-4D97-AF65-F5344CB8AC3E}">
        <p14:creationId xmlns:p14="http://schemas.microsoft.com/office/powerpoint/2010/main" val="1248717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05948-F375-7987-DA8D-002E5DABCC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5D5811-07E1-FD26-434B-ADE54BC891DC}"/>
              </a:ext>
            </a:extLst>
          </p:cNvPr>
          <p:cNvSpPr>
            <a:spLocks noGrp="1"/>
          </p:cNvSpPr>
          <p:nvPr>
            <p:ph type="title"/>
          </p:nvPr>
        </p:nvSpPr>
        <p:spPr/>
        <p:txBody>
          <a:bodyPr/>
          <a:lstStyle/>
          <a:p>
            <a:r>
              <a:rPr lang="en-US" dirty="0"/>
              <a:t>Introduction</a:t>
            </a:r>
          </a:p>
        </p:txBody>
      </p:sp>
      <p:sp>
        <p:nvSpPr>
          <p:cNvPr id="5" name="Text Placeholder 4">
            <a:extLst>
              <a:ext uri="{FF2B5EF4-FFF2-40B4-BE49-F238E27FC236}">
                <a16:creationId xmlns:a16="http://schemas.microsoft.com/office/drawing/2014/main" id="{BBBB9B81-C9CA-DCBD-46DE-D41A9A77777E}"/>
              </a:ext>
            </a:extLst>
          </p:cNvPr>
          <p:cNvSpPr>
            <a:spLocks noGrp="1"/>
          </p:cNvSpPr>
          <p:nvPr>
            <p:ph type="body" idx="1"/>
          </p:nvPr>
        </p:nvSpPr>
        <p:spPr/>
        <p:txBody>
          <a:bodyPr/>
          <a:lstStyle/>
          <a:p>
            <a:r>
              <a:rPr lang="en-US" dirty="0"/>
              <a:t>Disease Overview</a:t>
            </a:r>
          </a:p>
        </p:txBody>
      </p:sp>
      <p:sp>
        <p:nvSpPr>
          <p:cNvPr id="3" name="Content Placeholder 2">
            <a:extLst>
              <a:ext uri="{FF2B5EF4-FFF2-40B4-BE49-F238E27FC236}">
                <a16:creationId xmlns:a16="http://schemas.microsoft.com/office/drawing/2014/main" id="{74A1368A-BC99-32D8-D6BB-90EB85E1BE92}"/>
              </a:ext>
            </a:extLst>
          </p:cNvPr>
          <p:cNvSpPr>
            <a:spLocks noGrp="1"/>
          </p:cNvSpPr>
          <p:nvPr>
            <p:ph sz="half" idx="2"/>
          </p:nvPr>
        </p:nvSpPr>
        <p:spPr>
          <a:xfrm>
            <a:off x="839788" y="2505075"/>
            <a:ext cx="4960377" cy="3684588"/>
          </a:xfrm>
        </p:spPr>
        <p:txBody>
          <a:bodyPr/>
          <a:lstStyle/>
          <a:p>
            <a:r>
              <a:rPr lang="en-US" dirty="0"/>
              <a:t>[Name of Disease/Disorder]</a:t>
            </a:r>
          </a:p>
          <a:p>
            <a:pPr lvl="1"/>
            <a:r>
              <a:rPr lang="en-US" dirty="0"/>
              <a:t>Facts about Disease</a:t>
            </a:r>
          </a:p>
          <a:p>
            <a:pPr lvl="1"/>
            <a:endParaRPr lang="en-US" dirty="0"/>
          </a:p>
        </p:txBody>
      </p:sp>
      <p:sp>
        <p:nvSpPr>
          <p:cNvPr id="6" name="Text Placeholder 5">
            <a:extLst>
              <a:ext uri="{FF2B5EF4-FFF2-40B4-BE49-F238E27FC236}">
                <a16:creationId xmlns:a16="http://schemas.microsoft.com/office/drawing/2014/main" id="{FD0808DA-1796-7EF0-2677-0BD2F0996E59}"/>
              </a:ext>
            </a:extLst>
          </p:cNvPr>
          <p:cNvSpPr>
            <a:spLocks noGrp="1"/>
          </p:cNvSpPr>
          <p:nvPr>
            <p:ph type="body" sz="quarter" idx="3"/>
          </p:nvPr>
        </p:nvSpPr>
        <p:spPr/>
        <p:txBody>
          <a:bodyPr/>
          <a:lstStyle/>
          <a:p>
            <a:r>
              <a:rPr lang="en-US" dirty="0"/>
              <a:t>Importance to Country</a:t>
            </a:r>
          </a:p>
        </p:txBody>
      </p:sp>
      <p:sp>
        <p:nvSpPr>
          <p:cNvPr id="7" name="Content Placeholder 6">
            <a:extLst>
              <a:ext uri="{FF2B5EF4-FFF2-40B4-BE49-F238E27FC236}">
                <a16:creationId xmlns:a16="http://schemas.microsoft.com/office/drawing/2014/main" id="{61CCE82D-E5EF-B9E1-AD59-134A0631D5DC}"/>
              </a:ext>
            </a:extLst>
          </p:cNvPr>
          <p:cNvSpPr>
            <a:spLocks noGrp="1"/>
          </p:cNvSpPr>
          <p:nvPr>
            <p:ph sz="quarter" idx="4"/>
          </p:nvPr>
        </p:nvSpPr>
        <p:spPr/>
        <p:txBody>
          <a:bodyPr/>
          <a:lstStyle/>
          <a:p>
            <a:r>
              <a:rPr lang="en-US" dirty="0"/>
              <a:t>[Why the disease is important for your country to study]</a:t>
            </a:r>
          </a:p>
        </p:txBody>
      </p:sp>
    </p:spTree>
    <p:extLst>
      <p:ext uri="{BB962C8B-B14F-4D97-AF65-F5344CB8AC3E}">
        <p14:creationId xmlns:p14="http://schemas.microsoft.com/office/powerpoint/2010/main" val="2959274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1F2A0-DEB8-B8FF-2CA7-E593028D70B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68FBA147-6935-2B88-D149-3F871B696E7A}"/>
              </a:ext>
            </a:extLst>
          </p:cNvPr>
          <p:cNvSpPr>
            <a:spLocks noGrp="1"/>
          </p:cNvSpPr>
          <p:nvPr>
            <p:ph type="title"/>
          </p:nvPr>
        </p:nvSpPr>
        <p:spPr/>
        <p:txBody>
          <a:bodyPr/>
          <a:lstStyle/>
          <a:p>
            <a:r>
              <a:rPr lang="en-US" dirty="0"/>
              <a:t>Project Overview</a:t>
            </a:r>
          </a:p>
        </p:txBody>
      </p:sp>
      <p:sp>
        <p:nvSpPr>
          <p:cNvPr id="8" name="Content Placeholder 7">
            <a:extLst>
              <a:ext uri="{FF2B5EF4-FFF2-40B4-BE49-F238E27FC236}">
                <a16:creationId xmlns:a16="http://schemas.microsoft.com/office/drawing/2014/main" id="{95ED5DF2-3E12-7319-7E98-8631AB33A88E}"/>
              </a:ext>
            </a:extLst>
          </p:cNvPr>
          <p:cNvSpPr>
            <a:spLocks noGrp="1"/>
          </p:cNvSpPr>
          <p:nvPr>
            <p:ph idx="1"/>
          </p:nvPr>
        </p:nvSpPr>
        <p:spPr/>
        <p:txBody>
          <a:bodyPr/>
          <a:lstStyle/>
          <a:p>
            <a:r>
              <a:rPr lang="en-US" dirty="0"/>
              <a:t>Research Question: </a:t>
            </a:r>
          </a:p>
          <a:p>
            <a:r>
              <a:rPr lang="en-US" dirty="0"/>
              <a:t>Population: </a:t>
            </a:r>
          </a:p>
          <a:p>
            <a:r>
              <a:rPr lang="en-US" dirty="0"/>
              <a:t>Current Project type: [Idea, Decision Tree, Markov Model]</a:t>
            </a:r>
          </a:p>
          <a:p>
            <a:r>
              <a:rPr lang="en-US" dirty="0"/>
              <a:t>Outcomes:</a:t>
            </a:r>
          </a:p>
        </p:txBody>
      </p:sp>
    </p:spTree>
    <p:extLst>
      <p:ext uri="{BB962C8B-B14F-4D97-AF65-F5344CB8AC3E}">
        <p14:creationId xmlns:p14="http://schemas.microsoft.com/office/powerpoint/2010/main" val="3626818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D2A850-1678-0E25-3326-AEA46F9B74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36F979-E11A-255D-B619-8065D477C088}"/>
              </a:ext>
            </a:extLst>
          </p:cNvPr>
          <p:cNvSpPr>
            <a:spLocks noGrp="1"/>
          </p:cNvSpPr>
          <p:nvPr>
            <p:ph type="title"/>
          </p:nvPr>
        </p:nvSpPr>
        <p:spPr/>
        <p:txBody>
          <a:bodyPr/>
          <a:lstStyle/>
          <a:p>
            <a:r>
              <a:rPr lang="en-US" dirty="0"/>
              <a:t>Strategies to Compare</a:t>
            </a:r>
          </a:p>
        </p:txBody>
      </p:sp>
      <p:sp>
        <p:nvSpPr>
          <p:cNvPr id="4" name="Content Placeholder 3">
            <a:extLst>
              <a:ext uri="{FF2B5EF4-FFF2-40B4-BE49-F238E27FC236}">
                <a16:creationId xmlns:a16="http://schemas.microsoft.com/office/drawing/2014/main" id="{944CC9D5-B88E-EB37-6674-BCD2264F25C9}"/>
              </a:ext>
            </a:extLst>
          </p:cNvPr>
          <p:cNvSpPr>
            <a:spLocks noGrp="1"/>
          </p:cNvSpPr>
          <p:nvPr>
            <p:ph idx="1"/>
          </p:nvPr>
        </p:nvSpPr>
        <p:spPr/>
        <p:txBody>
          <a:bodyPr/>
          <a:lstStyle/>
          <a:p>
            <a:r>
              <a:rPr lang="en-US" dirty="0"/>
              <a:t>[Status quo]</a:t>
            </a:r>
          </a:p>
          <a:p>
            <a:r>
              <a:rPr lang="en-US" dirty="0"/>
              <a:t>[Strategies]</a:t>
            </a:r>
          </a:p>
          <a:p>
            <a:r>
              <a:rPr lang="en-US" dirty="0"/>
              <a:t>[How they differ (i.e. Cost, Side effects, death, etc.)]</a:t>
            </a:r>
          </a:p>
        </p:txBody>
      </p:sp>
    </p:spTree>
    <p:extLst>
      <p:ext uri="{BB962C8B-B14F-4D97-AF65-F5344CB8AC3E}">
        <p14:creationId xmlns:p14="http://schemas.microsoft.com/office/powerpoint/2010/main" val="3636997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288C0-AA7C-B610-C799-0ACF44D86A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9DFDBD-E493-F59C-4142-46360F07A22C}"/>
              </a:ext>
            </a:extLst>
          </p:cNvPr>
          <p:cNvSpPr>
            <a:spLocks noGrp="1"/>
          </p:cNvSpPr>
          <p:nvPr>
            <p:ph type="title"/>
          </p:nvPr>
        </p:nvSpPr>
        <p:spPr/>
        <p:txBody>
          <a:bodyPr/>
          <a:lstStyle/>
          <a:p>
            <a:r>
              <a:rPr lang="en-US" dirty="0"/>
              <a:t>Progress and Challenges</a:t>
            </a:r>
          </a:p>
        </p:txBody>
      </p:sp>
      <p:graphicFrame>
        <p:nvGraphicFramePr>
          <p:cNvPr id="4" name="Content Placeholder 3">
            <a:extLst>
              <a:ext uri="{FF2B5EF4-FFF2-40B4-BE49-F238E27FC236}">
                <a16:creationId xmlns:a16="http://schemas.microsoft.com/office/drawing/2014/main" id="{4D348B35-647C-9463-B91A-B10D834F4484}"/>
              </a:ext>
            </a:extLst>
          </p:cNvPr>
          <p:cNvGraphicFramePr>
            <a:graphicFrameLocks noGrp="1"/>
          </p:cNvGraphicFramePr>
          <p:nvPr>
            <p:ph idx="1"/>
            <p:extLst>
              <p:ext uri="{D42A27DB-BD31-4B8C-83A1-F6EECF244321}">
                <p14:modId xmlns:p14="http://schemas.microsoft.com/office/powerpoint/2010/main" val="4279543353"/>
              </p:ext>
            </p:extLst>
          </p:nvPr>
        </p:nvGraphicFramePr>
        <p:xfrm>
          <a:off x="912628" y="1332499"/>
          <a:ext cx="10515600" cy="5374758"/>
        </p:xfrm>
        <a:graphic>
          <a:graphicData uri="http://schemas.openxmlformats.org/drawingml/2006/table">
            <a:tbl>
              <a:tblPr firstRow="1" bandRow="1">
                <a:tableStyleId>{5940675A-B579-460E-94D1-54222C63F5DA}</a:tableStyleId>
              </a:tblPr>
              <a:tblGrid>
                <a:gridCol w="3505200">
                  <a:extLst>
                    <a:ext uri="{9D8B030D-6E8A-4147-A177-3AD203B41FA5}">
                      <a16:colId xmlns:a16="http://schemas.microsoft.com/office/drawing/2014/main" val="212300197"/>
                    </a:ext>
                  </a:extLst>
                </a:gridCol>
                <a:gridCol w="1812851">
                  <a:extLst>
                    <a:ext uri="{9D8B030D-6E8A-4147-A177-3AD203B41FA5}">
                      <a16:colId xmlns:a16="http://schemas.microsoft.com/office/drawing/2014/main" val="1132374528"/>
                    </a:ext>
                  </a:extLst>
                </a:gridCol>
                <a:gridCol w="5197549">
                  <a:extLst>
                    <a:ext uri="{9D8B030D-6E8A-4147-A177-3AD203B41FA5}">
                      <a16:colId xmlns:a16="http://schemas.microsoft.com/office/drawing/2014/main" val="4046277140"/>
                    </a:ext>
                  </a:extLst>
                </a:gridCol>
              </a:tblGrid>
              <a:tr h="354266">
                <a:tc>
                  <a:txBody>
                    <a:bodyPr/>
                    <a:lstStyle/>
                    <a:p>
                      <a:r>
                        <a:rPr lang="en-US" dirty="0"/>
                        <a:t>Task</a:t>
                      </a:r>
                    </a:p>
                  </a:txBody>
                  <a:tcPr>
                    <a:solidFill>
                      <a:schemeClr val="bg2">
                        <a:lumMod val="75000"/>
                      </a:schemeClr>
                    </a:solidFill>
                  </a:tcPr>
                </a:tc>
                <a:tc>
                  <a:txBody>
                    <a:bodyPr/>
                    <a:lstStyle/>
                    <a:p>
                      <a:r>
                        <a:rPr lang="en-US" dirty="0"/>
                        <a:t>Progress</a:t>
                      </a:r>
                    </a:p>
                  </a:txBody>
                  <a:tcPr>
                    <a:solidFill>
                      <a:schemeClr val="bg2">
                        <a:lumMod val="75000"/>
                      </a:schemeClr>
                    </a:solidFill>
                  </a:tcPr>
                </a:tc>
                <a:tc>
                  <a:txBody>
                    <a:bodyPr/>
                    <a:lstStyle/>
                    <a:p>
                      <a:r>
                        <a:rPr lang="en-US" dirty="0"/>
                        <a:t>Notes</a:t>
                      </a:r>
                    </a:p>
                  </a:txBody>
                  <a:tcPr>
                    <a:solidFill>
                      <a:schemeClr val="bg2">
                        <a:lumMod val="75000"/>
                      </a:schemeClr>
                    </a:solidFill>
                  </a:tcPr>
                </a:tc>
                <a:extLst>
                  <a:ext uri="{0D108BD9-81ED-4DB2-BD59-A6C34878D82A}">
                    <a16:rowId xmlns:a16="http://schemas.microsoft.com/office/drawing/2014/main" val="2427725398"/>
                  </a:ext>
                </a:extLst>
              </a:tr>
              <a:tr h="619966">
                <a:tc>
                  <a:txBody>
                    <a:bodyPr/>
                    <a:lstStyle/>
                    <a:p>
                      <a:r>
                        <a:rPr lang="en-US" dirty="0"/>
                        <a:t>Full understanding of disease/disorder</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 [Do you have a strong understanding of your disease or condition? Will you need more time or a mentor to help with this?] </a:t>
                      </a:r>
                    </a:p>
                  </a:txBody>
                  <a:tcPr/>
                </a:tc>
                <a:extLst>
                  <a:ext uri="{0D108BD9-81ED-4DB2-BD59-A6C34878D82A}">
                    <a16:rowId xmlns:a16="http://schemas.microsoft.com/office/drawing/2014/main" val="3459204959"/>
                  </a:ext>
                </a:extLst>
              </a:tr>
              <a:tr h="606233">
                <a:tc>
                  <a:txBody>
                    <a:bodyPr/>
                    <a:lstStyle/>
                    <a:p>
                      <a:r>
                        <a:rPr lang="en-US" dirty="0"/>
                        <a:t>Data Collection: Costs</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[How many of these do you have currently? 10%, 50%, 75%, All]</a:t>
                      </a:r>
                    </a:p>
                  </a:txBody>
                  <a:tcPr/>
                </a:tc>
                <a:extLst>
                  <a:ext uri="{0D108BD9-81ED-4DB2-BD59-A6C34878D82A}">
                    <a16:rowId xmlns:a16="http://schemas.microsoft.com/office/drawing/2014/main" val="338725789"/>
                  </a:ext>
                </a:extLst>
              </a:tr>
              <a:tr h="606233">
                <a:tc>
                  <a:txBody>
                    <a:bodyPr/>
                    <a:lstStyle/>
                    <a:p>
                      <a:r>
                        <a:rPr lang="en-US" dirty="0"/>
                        <a:t>Data Collection: Probabilities</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[How many of these do you have currently? 10%, 50%, 75%, All]</a:t>
                      </a:r>
                    </a:p>
                  </a:txBody>
                  <a:tcPr/>
                </a:tc>
                <a:extLst>
                  <a:ext uri="{0D108BD9-81ED-4DB2-BD59-A6C34878D82A}">
                    <a16:rowId xmlns:a16="http://schemas.microsoft.com/office/drawing/2014/main" val="2654574645"/>
                  </a:ext>
                </a:extLst>
              </a:tr>
              <a:tr h="606233">
                <a:tc>
                  <a:txBody>
                    <a:bodyPr/>
                    <a:lstStyle/>
                    <a:p>
                      <a:r>
                        <a:rPr lang="en-US" dirty="0"/>
                        <a:t>Data Collection: Utility</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[How many of these do you have currently? 10%, 50%, 75%, All]</a:t>
                      </a:r>
                    </a:p>
                  </a:txBody>
                  <a:tcPr/>
                </a:tc>
                <a:extLst>
                  <a:ext uri="{0D108BD9-81ED-4DB2-BD59-A6C34878D82A}">
                    <a16:rowId xmlns:a16="http://schemas.microsoft.com/office/drawing/2014/main" val="2873077078"/>
                  </a:ext>
                </a:extLst>
              </a:tr>
              <a:tr h="606233">
                <a:tc>
                  <a:txBody>
                    <a:bodyPr/>
                    <a:lstStyle/>
                    <a:p>
                      <a:r>
                        <a:rPr lang="en-US" dirty="0"/>
                        <a:t>Create a bubble diagram</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[Have you completed a bubble diagram? Need help identifying states of the model? Haven’t started yet?]</a:t>
                      </a:r>
                    </a:p>
                  </a:txBody>
                  <a:tcPr/>
                </a:tc>
                <a:extLst>
                  <a:ext uri="{0D108BD9-81ED-4DB2-BD59-A6C34878D82A}">
                    <a16:rowId xmlns:a16="http://schemas.microsoft.com/office/drawing/2014/main" val="3610847698"/>
                  </a:ext>
                </a:extLst>
              </a:tr>
              <a:tr h="606233">
                <a:tc>
                  <a:txBody>
                    <a:bodyPr/>
                    <a:lstStyle/>
                    <a:p>
                      <a:r>
                        <a:rPr lang="en-US" dirty="0"/>
                        <a:t>Understanding of Modeling</a:t>
                      </a:r>
                    </a:p>
                  </a:txBody>
                  <a:tcPr/>
                </a:tc>
                <a:tc>
                  <a:txBody>
                    <a:bodyPr/>
                    <a:lstStyle/>
                    <a:p>
                      <a:endParaRPr lang="en-US" dirty="0"/>
                    </a:p>
                  </a:txBody>
                  <a:tcPr/>
                </a:tc>
                <a:tc>
                  <a:txBody>
                    <a:bodyPr/>
                    <a:lstStyle/>
                    <a:p>
                      <a:r>
                        <a:rPr lang="en-US" sz="1400" dirty="0"/>
                        <a:t>[Do you know your next steps? Do you need a refresher on decision trees? Markov Models?]</a:t>
                      </a:r>
                    </a:p>
                  </a:txBody>
                  <a:tcPr/>
                </a:tc>
                <a:extLst>
                  <a:ext uri="{0D108BD9-81ED-4DB2-BD59-A6C34878D82A}">
                    <a16:rowId xmlns:a16="http://schemas.microsoft.com/office/drawing/2014/main" val="741475887"/>
                  </a:ext>
                </a:extLst>
              </a:tr>
              <a:tr h="7085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Model started in AMUA</a:t>
                      </a:r>
                    </a:p>
                  </a:txBody>
                  <a:tcPr/>
                </a:tc>
                <a:tc>
                  <a:txBody>
                    <a:bodyPr/>
                    <a:lstStyle/>
                    <a:p>
                      <a:endParaRPr lang="en-US" dirty="0"/>
                    </a:p>
                  </a:txBody>
                  <a:tcPr/>
                </a:tc>
                <a:tc>
                  <a:txBody>
                    <a:bodyPr/>
                    <a:lstStyle/>
                    <a:p>
                      <a:r>
                        <a:rPr lang="en-US" sz="1400" dirty="0"/>
                        <a:t>[How far are you in AMUA? Some common progressions: nothing, added parameters, created structure, put parameters in the model, checked for errors]</a:t>
                      </a:r>
                    </a:p>
                  </a:txBody>
                  <a:tcPr/>
                </a:tc>
                <a:extLst>
                  <a:ext uri="{0D108BD9-81ED-4DB2-BD59-A6C34878D82A}">
                    <a16:rowId xmlns:a16="http://schemas.microsoft.com/office/drawing/2014/main" val="1333713408"/>
                  </a:ext>
                </a:extLst>
              </a:tr>
              <a:tr h="6062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Analysis Run</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[Have you run any analysis? Checked Life Expectancy? Cost-Effectiveness? Sensitivity? External validation?]</a:t>
                      </a:r>
                    </a:p>
                  </a:txBody>
                  <a:tcPr/>
                </a:tc>
                <a:extLst>
                  <a:ext uri="{0D108BD9-81ED-4DB2-BD59-A6C34878D82A}">
                    <a16:rowId xmlns:a16="http://schemas.microsoft.com/office/drawing/2014/main" val="700478661"/>
                  </a:ext>
                </a:extLst>
              </a:tr>
            </a:tbl>
          </a:graphicData>
        </a:graphic>
      </p:graphicFrame>
      <p:sp>
        <p:nvSpPr>
          <p:cNvPr id="5" name="TextBox 4">
            <a:extLst>
              <a:ext uri="{FF2B5EF4-FFF2-40B4-BE49-F238E27FC236}">
                <a16:creationId xmlns:a16="http://schemas.microsoft.com/office/drawing/2014/main" id="{684CA2BB-DAC1-3802-8674-D62F1DE5D167}"/>
              </a:ext>
            </a:extLst>
          </p:cNvPr>
          <p:cNvSpPr txBox="1"/>
          <p:nvPr/>
        </p:nvSpPr>
        <p:spPr>
          <a:xfrm>
            <a:off x="6600161" y="150743"/>
            <a:ext cx="5287039" cy="1169551"/>
          </a:xfrm>
          <a:prstGeom prst="rect">
            <a:avLst/>
          </a:prstGeom>
          <a:noFill/>
        </p:spPr>
        <p:txBody>
          <a:bodyPr wrap="square">
            <a:spAutoFit/>
          </a:bodyPr>
          <a:lstStyle/>
          <a:p>
            <a:r>
              <a:rPr lang="en-US" sz="1400" dirty="0">
                <a:solidFill>
                  <a:schemeClr val="accent5"/>
                </a:solidFill>
              </a:rPr>
              <a:t>[Note: This workshop is to give you time to work on the model, it is fine if you’re progress is minimal to none. We just want to know so we can find time and resources to help get you a model by the time you leave. Different individual’s jobs have allowed for more time on these projects, don’t worry about feeling behind!]</a:t>
            </a:r>
          </a:p>
        </p:txBody>
      </p:sp>
    </p:spTree>
    <p:extLst>
      <p:ext uri="{BB962C8B-B14F-4D97-AF65-F5344CB8AC3E}">
        <p14:creationId xmlns:p14="http://schemas.microsoft.com/office/powerpoint/2010/main" val="394529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94B34-3F81-8585-790E-1D26F6E2AD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E49701-D48E-435F-93FE-B46BC6CC02C3}"/>
              </a:ext>
            </a:extLst>
          </p:cNvPr>
          <p:cNvSpPr>
            <a:spLocks noGrp="1"/>
          </p:cNvSpPr>
          <p:nvPr>
            <p:ph type="ctrTitle"/>
          </p:nvPr>
        </p:nvSpPr>
        <p:spPr/>
        <p:txBody>
          <a:bodyPr>
            <a:normAutofit fontScale="90000"/>
          </a:bodyPr>
          <a:lstStyle/>
          <a:p>
            <a:r>
              <a:rPr lang="en-US" dirty="0"/>
              <a:t>Cost Effectiveness of Screening Methods for Colon Cancer</a:t>
            </a:r>
          </a:p>
        </p:txBody>
      </p:sp>
      <p:sp>
        <p:nvSpPr>
          <p:cNvPr id="3" name="Subtitle 2">
            <a:extLst>
              <a:ext uri="{FF2B5EF4-FFF2-40B4-BE49-F238E27FC236}">
                <a16:creationId xmlns:a16="http://schemas.microsoft.com/office/drawing/2014/main" id="{F1A27389-90EF-7DA0-6BFA-732FC3E0FA74}"/>
              </a:ext>
            </a:extLst>
          </p:cNvPr>
          <p:cNvSpPr>
            <a:spLocks noGrp="1"/>
          </p:cNvSpPr>
          <p:nvPr>
            <p:ph type="subTitle" idx="1"/>
          </p:nvPr>
        </p:nvSpPr>
        <p:spPr/>
        <p:txBody>
          <a:bodyPr/>
          <a:lstStyle/>
          <a:p>
            <a:r>
              <a:rPr lang="en-US" dirty="0"/>
              <a:t>Project as of  April 1, 2025</a:t>
            </a:r>
          </a:p>
        </p:txBody>
      </p:sp>
      <p:sp>
        <p:nvSpPr>
          <p:cNvPr id="4" name="Subtitle 2">
            <a:extLst>
              <a:ext uri="{FF2B5EF4-FFF2-40B4-BE49-F238E27FC236}">
                <a16:creationId xmlns:a16="http://schemas.microsoft.com/office/drawing/2014/main" id="{D18D822D-81A7-B9E0-BD20-EE219FA1A1FD}"/>
              </a:ext>
            </a:extLst>
          </p:cNvPr>
          <p:cNvSpPr txBox="1">
            <a:spLocks/>
          </p:cNvSpPr>
          <p:nvPr/>
        </p:nvSpPr>
        <p:spPr>
          <a:xfrm>
            <a:off x="2832847" y="6407991"/>
            <a:ext cx="9144000" cy="450009"/>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i="1" dirty="0"/>
              <a:t>This is a sample, please excuse any inaccurate information or mistakes.</a:t>
            </a:r>
          </a:p>
        </p:txBody>
      </p:sp>
    </p:spTree>
    <p:extLst>
      <p:ext uri="{BB962C8B-B14F-4D97-AF65-F5344CB8AC3E}">
        <p14:creationId xmlns:p14="http://schemas.microsoft.com/office/powerpoint/2010/main" val="2308231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5C7A590-29F5-5B52-F34A-C2B313A8BC97}"/>
              </a:ext>
            </a:extLst>
          </p:cNvPr>
          <p:cNvSpPr>
            <a:spLocks noGrp="1"/>
          </p:cNvSpPr>
          <p:nvPr>
            <p:ph type="title"/>
          </p:nvPr>
        </p:nvSpPr>
        <p:spPr/>
        <p:txBody>
          <a:bodyPr/>
          <a:lstStyle/>
          <a:p>
            <a:r>
              <a:rPr lang="en-US" dirty="0"/>
              <a:t>About Me</a:t>
            </a:r>
          </a:p>
        </p:txBody>
      </p:sp>
      <p:sp>
        <p:nvSpPr>
          <p:cNvPr id="7" name="Content Placeholder 6">
            <a:extLst>
              <a:ext uri="{FF2B5EF4-FFF2-40B4-BE49-F238E27FC236}">
                <a16:creationId xmlns:a16="http://schemas.microsoft.com/office/drawing/2014/main" id="{6FE02C89-F575-05AE-2C82-A95E855185EC}"/>
              </a:ext>
            </a:extLst>
          </p:cNvPr>
          <p:cNvSpPr>
            <a:spLocks noGrp="1"/>
          </p:cNvSpPr>
          <p:nvPr>
            <p:ph sz="half" idx="2"/>
          </p:nvPr>
        </p:nvSpPr>
        <p:spPr/>
        <p:txBody>
          <a:bodyPr>
            <a:normAutofit/>
          </a:bodyPr>
          <a:lstStyle/>
          <a:p>
            <a:pPr marL="0" indent="0">
              <a:buNone/>
            </a:pPr>
            <a:r>
              <a:rPr lang="en-US" sz="3600" b="1" dirty="0"/>
              <a:t>Dog </a:t>
            </a:r>
            <a:r>
              <a:rPr lang="en-US" sz="3600" b="1" dirty="0" err="1"/>
              <a:t>McScruff</a:t>
            </a:r>
            <a:endParaRPr lang="en-US" sz="3600" b="1" dirty="0"/>
          </a:p>
          <a:p>
            <a:pPr marL="0" indent="0">
              <a:buNone/>
            </a:pPr>
            <a:r>
              <a:rPr lang="en-US" sz="2000" dirty="0"/>
              <a:t>United States of America</a:t>
            </a:r>
          </a:p>
          <a:p>
            <a:pPr marL="0" indent="0">
              <a:buNone/>
            </a:pPr>
            <a:endParaRPr lang="en-US" sz="2000" dirty="0"/>
          </a:p>
          <a:p>
            <a:pPr marL="0" indent="0">
              <a:buNone/>
            </a:pPr>
            <a:r>
              <a:rPr lang="en-US" sz="2000" dirty="0"/>
              <a:t>Director of Health Economics Research at</a:t>
            </a:r>
          </a:p>
          <a:p>
            <a:pPr marL="0" indent="0">
              <a:buNone/>
            </a:pPr>
            <a:r>
              <a:rPr lang="en-US" sz="2000" dirty="0"/>
              <a:t>Vanderbilt University</a:t>
            </a:r>
          </a:p>
          <a:p>
            <a:pPr marL="0" indent="0">
              <a:buNone/>
            </a:pPr>
            <a:endParaRPr lang="en-US" sz="2000" dirty="0"/>
          </a:p>
          <a:p>
            <a:pPr marL="0" indent="0">
              <a:buNone/>
            </a:pPr>
            <a:r>
              <a:rPr lang="en-US" sz="2000" dirty="0"/>
              <a:t>Attended 2024 Istanbul Workshop</a:t>
            </a:r>
          </a:p>
          <a:p>
            <a:pPr marL="0" indent="0">
              <a:buNone/>
            </a:pPr>
            <a:endParaRPr lang="en-US" sz="2000" dirty="0"/>
          </a:p>
          <a:p>
            <a:pPr marL="0" indent="0">
              <a:buNone/>
            </a:pPr>
            <a:r>
              <a:rPr lang="en-US" sz="2000" dirty="0"/>
              <a:t>Areas of Interest: Cancer Screening, Decision Science, and Health Care Costs</a:t>
            </a:r>
          </a:p>
        </p:txBody>
      </p:sp>
      <p:pic>
        <p:nvPicPr>
          <p:cNvPr id="1034" name="Picture 10" descr="430+ Work From Home Funny Dog Stock Photos, Pictures &amp; Royalty-Free Images  - iStock">
            <a:extLst>
              <a:ext uri="{FF2B5EF4-FFF2-40B4-BE49-F238E27FC236}">
                <a16:creationId xmlns:a16="http://schemas.microsoft.com/office/drawing/2014/main" id="{6BA49772-8B1A-A742-C3EB-36319AB8AC7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154" t="-167" r="-252" b="14478"/>
          <a:stretch/>
        </p:blipFill>
        <p:spPr bwMode="auto">
          <a:xfrm>
            <a:off x="587188" y="1865966"/>
            <a:ext cx="2172449" cy="199848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Traveling with Dogs: How to Bring Your Pooch on Your Next Vacation -  Tourist Pass">
            <a:extLst>
              <a:ext uri="{FF2B5EF4-FFF2-40B4-BE49-F238E27FC236}">
                <a16:creationId xmlns:a16="http://schemas.microsoft.com/office/drawing/2014/main" id="{73A2DAA3-1038-2A3E-1C9E-D84E46EC73E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73" r="-5352"/>
          <a:stretch/>
        </p:blipFill>
        <p:spPr bwMode="auto">
          <a:xfrm>
            <a:off x="2994212" y="1865966"/>
            <a:ext cx="2792329" cy="19984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80+ Jack Russell Terrier Enjoying A Car Ride Stock Photos, Pictures &amp;  Royalty-Free Images - iStock">
            <a:extLst>
              <a:ext uri="{FF2B5EF4-FFF2-40B4-BE49-F238E27FC236}">
                <a16:creationId xmlns:a16="http://schemas.microsoft.com/office/drawing/2014/main" id="{893E3EAB-E624-DDA3-47E4-A02A6040F11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1620"/>
          <a:stretch/>
        </p:blipFill>
        <p:spPr bwMode="auto">
          <a:xfrm>
            <a:off x="587188" y="4001294"/>
            <a:ext cx="2624967" cy="1980072"/>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250+ Dog Soccer Ball Jack Russell Terrier Stock Photos, Pictures &amp;  Royalty-Free Images - iStock">
            <a:extLst>
              <a:ext uri="{FF2B5EF4-FFF2-40B4-BE49-F238E27FC236}">
                <a16:creationId xmlns:a16="http://schemas.microsoft.com/office/drawing/2014/main" id="{123568D1-662F-D4FE-6E16-CCF14490FFA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5735" r="23335"/>
          <a:stretch/>
        </p:blipFill>
        <p:spPr bwMode="auto">
          <a:xfrm>
            <a:off x="3519746" y="4001294"/>
            <a:ext cx="2106706" cy="19800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6911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B9C87-93D0-9CF2-5979-AC8ABE5F97DD}"/>
              </a:ext>
            </a:extLst>
          </p:cNvPr>
          <p:cNvSpPr>
            <a:spLocks noGrp="1"/>
          </p:cNvSpPr>
          <p:nvPr>
            <p:ph type="title"/>
          </p:nvPr>
        </p:nvSpPr>
        <p:spPr/>
        <p:txBody>
          <a:bodyPr/>
          <a:lstStyle/>
          <a:p>
            <a:r>
              <a:rPr lang="en-US" dirty="0"/>
              <a:t>Introduction</a:t>
            </a:r>
          </a:p>
        </p:txBody>
      </p:sp>
      <p:sp>
        <p:nvSpPr>
          <p:cNvPr id="5" name="Text Placeholder 4">
            <a:extLst>
              <a:ext uri="{FF2B5EF4-FFF2-40B4-BE49-F238E27FC236}">
                <a16:creationId xmlns:a16="http://schemas.microsoft.com/office/drawing/2014/main" id="{7C6AB1CD-5176-DAA9-A27D-B93EC0C3AF81}"/>
              </a:ext>
            </a:extLst>
          </p:cNvPr>
          <p:cNvSpPr>
            <a:spLocks noGrp="1"/>
          </p:cNvSpPr>
          <p:nvPr>
            <p:ph type="body" idx="1"/>
          </p:nvPr>
        </p:nvSpPr>
        <p:spPr/>
        <p:txBody>
          <a:bodyPr/>
          <a:lstStyle/>
          <a:p>
            <a:r>
              <a:rPr lang="en-US" dirty="0"/>
              <a:t>Disease Overview</a:t>
            </a:r>
          </a:p>
        </p:txBody>
      </p:sp>
      <p:sp>
        <p:nvSpPr>
          <p:cNvPr id="3" name="Content Placeholder 2">
            <a:extLst>
              <a:ext uri="{FF2B5EF4-FFF2-40B4-BE49-F238E27FC236}">
                <a16:creationId xmlns:a16="http://schemas.microsoft.com/office/drawing/2014/main" id="{AC8405D0-A0AD-44F3-C2EB-FC1828519072}"/>
              </a:ext>
            </a:extLst>
          </p:cNvPr>
          <p:cNvSpPr>
            <a:spLocks noGrp="1"/>
          </p:cNvSpPr>
          <p:nvPr>
            <p:ph sz="half" idx="2"/>
          </p:nvPr>
        </p:nvSpPr>
        <p:spPr>
          <a:xfrm>
            <a:off x="839788" y="2505075"/>
            <a:ext cx="4960377" cy="3684588"/>
          </a:xfrm>
        </p:spPr>
        <p:txBody>
          <a:bodyPr/>
          <a:lstStyle/>
          <a:p>
            <a:r>
              <a:rPr lang="en-US" dirty="0"/>
              <a:t>Colon Cancer</a:t>
            </a:r>
          </a:p>
          <a:p>
            <a:pPr lvl="1"/>
            <a:r>
              <a:rPr lang="en-US" dirty="0"/>
              <a:t>Common cancer of the large intestine (colon)</a:t>
            </a:r>
          </a:p>
          <a:p>
            <a:pPr lvl="1"/>
            <a:r>
              <a:rPr lang="en-US" dirty="0"/>
              <a:t>Slow Growing </a:t>
            </a:r>
          </a:p>
          <a:p>
            <a:pPr lvl="1"/>
            <a:r>
              <a:rPr lang="en-US" dirty="0"/>
              <a:t>Can be screened for </a:t>
            </a:r>
          </a:p>
          <a:p>
            <a:pPr lvl="1"/>
            <a:r>
              <a:rPr lang="en-US" dirty="0"/>
              <a:t>Is treatable at lower stages of progression</a:t>
            </a:r>
          </a:p>
          <a:p>
            <a:pPr lvl="1"/>
            <a:endParaRPr lang="en-US" dirty="0"/>
          </a:p>
        </p:txBody>
      </p:sp>
      <p:sp>
        <p:nvSpPr>
          <p:cNvPr id="6" name="Text Placeholder 5">
            <a:extLst>
              <a:ext uri="{FF2B5EF4-FFF2-40B4-BE49-F238E27FC236}">
                <a16:creationId xmlns:a16="http://schemas.microsoft.com/office/drawing/2014/main" id="{0E76D70D-2D80-D440-546D-9FEC71549403}"/>
              </a:ext>
            </a:extLst>
          </p:cNvPr>
          <p:cNvSpPr>
            <a:spLocks noGrp="1"/>
          </p:cNvSpPr>
          <p:nvPr>
            <p:ph type="body" sz="quarter" idx="3"/>
          </p:nvPr>
        </p:nvSpPr>
        <p:spPr/>
        <p:txBody>
          <a:bodyPr/>
          <a:lstStyle/>
          <a:p>
            <a:r>
              <a:rPr lang="en-US" dirty="0"/>
              <a:t>Importance to Country</a:t>
            </a:r>
          </a:p>
        </p:txBody>
      </p:sp>
      <p:sp>
        <p:nvSpPr>
          <p:cNvPr id="7" name="Content Placeholder 6">
            <a:extLst>
              <a:ext uri="{FF2B5EF4-FFF2-40B4-BE49-F238E27FC236}">
                <a16:creationId xmlns:a16="http://schemas.microsoft.com/office/drawing/2014/main" id="{1EEFB142-11E3-0814-D3D9-D75281ADDDCD}"/>
              </a:ext>
            </a:extLst>
          </p:cNvPr>
          <p:cNvSpPr>
            <a:spLocks noGrp="1"/>
          </p:cNvSpPr>
          <p:nvPr>
            <p:ph sz="quarter" idx="4"/>
          </p:nvPr>
        </p:nvSpPr>
        <p:spPr/>
        <p:txBody>
          <a:bodyPr/>
          <a:lstStyle/>
          <a:p>
            <a:r>
              <a:rPr lang="en-US" dirty="0"/>
              <a:t>2</a:t>
            </a:r>
            <a:r>
              <a:rPr lang="en-US" baseline="30000" dirty="0"/>
              <a:t>nd</a:t>
            </a:r>
            <a:r>
              <a:rPr lang="en-US" dirty="0"/>
              <a:t> most common cause of cancer-related death in United States</a:t>
            </a:r>
          </a:p>
          <a:p>
            <a:r>
              <a:rPr lang="en-US" dirty="0"/>
              <a:t>Affects 1 in 20 people </a:t>
            </a:r>
          </a:p>
          <a:p>
            <a:r>
              <a:rPr lang="en-US" dirty="0"/>
              <a:t>20% are diagnosed at a late stage</a:t>
            </a:r>
          </a:p>
        </p:txBody>
      </p:sp>
    </p:spTree>
    <p:extLst>
      <p:ext uri="{BB962C8B-B14F-4D97-AF65-F5344CB8AC3E}">
        <p14:creationId xmlns:p14="http://schemas.microsoft.com/office/powerpoint/2010/main" val="1587268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2684234-5761-67F3-AF7A-C64020AC82DF}"/>
              </a:ext>
            </a:extLst>
          </p:cNvPr>
          <p:cNvSpPr>
            <a:spLocks noGrp="1"/>
          </p:cNvSpPr>
          <p:nvPr>
            <p:ph type="title"/>
          </p:nvPr>
        </p:nvSpPr>
        <p:spPr/>
        <p:txBody>
          <a:bodyPr/>
          <a:lstStyle/>
          <a:p>
            <a:r>
              <a:rPr lang="en-US" dirty="0"/>
              <a:t>Project Overview</a:t>
            </a:r>
          </a:p>
        </p:txBody>
      </p:sp>
      <p:sp>
        <p:nvSpPr>
          <p:cNvPr id="8" name="Content Placeholder 7">
            <a:extLst>
              <a:ext uri="{FF2B5EF4-FFF2-40B4-BE49-F238E27FC236}">
                <a16:creationId xmlns:a16="http://schemas.microsoft.com/office/drawing/2014/main" id="{DBC62B34-BE0B-8D5F-D348-16798E16E0B0}"/>
              </a:ext>
            </a:extLst>
          </p:cNvPr>
          <p:cNvSpPr>
            <a:spLocks noGrp="1"/>
          </p:cNvSpPr>
          <p:nvPr>
            <p:ph idx="1"/>
          </p:nvPr>
        </p:nvSpPr>
        <p:spPr/>
        <p:txBody>
          <a:bodyPr/>
          <a:lstStyle/>
          <a:p>
            <a:r>
              <a:rPr lang="en-US" dirty="0"/>
              <a:t>Research Question: What screen strategies are the most cost effective for Colon Cancer?</a:t>
            </a:r>
          </a:p>
          <a:p>
            <a:r>
              <a:rPr lang="en-US" dirty="0"/>
              <a:t>Population: Individuals 50+</a:t>
            </a:r>
          </a:p>
          <a:p>
            <a:r>
              <a:rPr lang="en-US" dirty="0"/>
              <a:t>Current Project type: Decision Tree</a:t>
            </a:r>
          </a:p>
          <a:p>
            <a:r>
              <a:rPr lang="en-US" dirty="0"/>
              <a:t>Outcomes: Cost, Cost-Effectiveness, Deaths Averted</a:t>
            </a:r>
          </a:p>
        </p:txBody>
      </p:sp>
    </p:spTree>
    <p:extLst>
      <p:ext uri="{BB962C8B-B14F-4D97-AF65-F5344CB8AC3E}">
        <p14:creationId xmlns:p14="http://schemas.microsoft.com/office/powerpoint/2010/main" val="3156837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71C47-9E57-231D-C25C-66C2E99FBF88}"/>
              </a:ext>
            </a:extLst>
          </p:cNvPr>
          <p:cNvSpPr>
            <a:spLocks noGrp="1"/>
          </p:cNvSpPr>
          <p:nvPr>
            <p:ph type="title"/>
          </p:nvPr>
        </p:nvSpPr>
        <p:spPr/>
        <p:txBody>
          <a:bodyPr/>
          <a:lstStyle/>
          <a:p>
            <a:r>
              <a:rPr lang="en-US" dirty="0"/>
              <a:t>Strategies to Compare</a:t>
            </a:r>
          </a:p>
        </p:txBody>
      </p:sp>
      <p:graphicFrame>
        <p:nvGraphicFramePr>
          <p:cNvPr id="8" name="Content Placeholder 7">
            <a:extLst>
              <a:ext uri="{FF2B5EF4-FFF2-40B4-BE49-F238E27FC236}">
                <a16:creationId xmlns:a16="http://schemas.microsoft.com/office/drawing/2014/main" id="{430CE940-E9BC-401A-D26A-D7F69B9979E5}"/>
              </a:ext>
            </a:extLst>
          </p:cNvPr>
          <p:cNvGraphicFramePr>
            <a:graphicFrameLocks noGrp="1"/>
          </p:cNvGraphicFramePr>
          <p:nvPr>
            <p:ph idx="1"/>
            <p:extLst>
              <p:ext uri="{D42A27DB-BD31-4B8C-83A1-F6EECF244321}">
                <p14:modId xmlns:p14="http://schemas.microsoft.com/office/powerpoint/2010/main" val="913105328"/>
              </p:ext>
            </p:extLst>
          </p:nvPr>
        </p:nvGraphicFramePr>
        <p:xfrm>
          <a:off x="838200" y="1463040"/>
          <a:ext cx="10515602" cy="4869602"/>
        </p:xfrm>
        <a:graphic>
          <a:graphicData uri="http://schemas.openxmlformats.org/drawingml/2006/table">
            <a:tbl>
              <a:tblPr firstRow="1" bandRow="1">
                <a:tableStyleId>{5940675A-B579-460E-94D1-54222C63F5DA}</a:tableStyleId>
              </a:tblPr>
              <a:tblGrid>
                <a:gridCol w="2595282">
                  <a:extLst>
                    <a:ext uri="{9D8B030D-6E8A-4147-A177-3AD203B41FA5}">
                      <a16:colId xmlns:a16="http://schemas.microsoft.com/office/drawing/2014/main" val="3639997832"/>
                    </a:ext>
                  </a:extLst>
                </a:gridCol>
                <a:gridCol w="1980080">
                  <a:extLst>
                    <a:ext uri="{9D8B030D-6E8A-4147-A177-3AD203B41FA5}">
                      <a16:colId xmlns:a16="http://schemas.microsoft.com/office/drawing/2014/main" val="398597869"/>
                    </a:ext>
                  </a:extLst>
                </a:gridCol>
                <a:gridCol w="1980080">
                  <a:extLst>
                    <a:ext uri="{9D8B030D-6E8A-4147-A177-3AD203B41FA5}">
                      <a16:colId xmlns:a16="http://schemas.microsoft.com/office/drawing/2014/main" val="3095307106"/>
                    </a:ext>
                  </a:extLst>
                </a:gridCol>
                <a:gridCol w="1980080">
                  <a:extLst>
                    <a:ext uri="{9D8B030D-6E8A-4147-A177-3AD203B41FA5}">
                      <a16:colId xmlns:a16="http://schemas.microsoft.com/office/drawing/2014/main" val="4029299034"/>
                    </a:ext>
                  </a:extLst>
                </a:gridCol>
                <a:gridCol w="1980080">
                  <a:extLst>
                    <a:ext uri="{9D8B030D-6E8A-4147-A177-3AD203B41FA5}">
                      <a16:colId xmlns:a16="http://schemas.microsoft.com/office/drawing/2014/main" val="2679844401"/>
                    </a:ext>
                  </a:extLst>
                </a:gridCol>
              </a:tblGrid>
              <a:tr h="922808">
                <a:tc>
                  <a:txBody>
                    <a:bodyPr/>
                    <a:lstStyle/>
                    <a:p>
                      <a:endParaRPr lang="en-US" dirty="0"/>
                    </a:p>
                  </a:txBody>
                  <a:tcPr>
                    <a:solidFill>
                      <a:schemeClr val="bg2"/>
                    </a:solidFill>
                  </a:tcPr>
                </a:tc>
                <a:tc>
                  <a:txBody>
                    <a:bodyPr/>
                    <a:lstStyle/>
                    <a:p>
                      <a:pPr algn="ctr"/>
                      <a:r>
                        <a:rPr lang="en-US" dirty="0"/>
                        <a:t>Cost</a:t>
                      </a:r>
                    </a:p>
                  </a:txBody>
                  <a:tcPr anchor="ctr">
                    <a:solidFill>
                      <a:schemeClr val="bg2">
                        <a:lumMod val="75000"/>
                      </a:schemeClr>
                    </a:solidFill>
                  </a:tcPr>
                </a:tc>
                <a:tc>
                  <a:txBody>
                    <a:bodyPr/>
                    <a:lstStyle/>
                    <a:p>
                      <a:pPr algn="ctr"/>
                      <a:r>
                        <a:rPr lang="en-US" dirty="0"/>
                        <a:t>Late-Stage Diagnoses</a:t>
                      </a:r>
                    </a:p>
                  </a:txBody>
                  <a:tcPr anchor="ctr">
                    <a:solidFill>
                      <a:schemeClr val="bg2">
                        <a:lumMod val="75000"/>
                      </a:schemeClr>
                    </a:solidFill>
                  </a:tcPr>
                </a:tc>
                <a:tc>
                  <a:txBody>
                    <a:bodyPr/>
                    <a:lstStyle/>
                    <a:p>
                      <a:pPr algn="ctr"/>
                      <a:r>
                        <a:rPr lang="en-US" dirty="0"/>
                        <a:t>Participate in Screening</a:t>
                      </a:r>
                    </a:p>
                  </a:txBody>
                  <a:tcPr anchor="ctr">
                    <a:solidFill>
                      <a:schemeClr val="bg2">
                        <a:lumMod val="75000"/>
                      </a:schemeClr>
                    </a:solidFill>
                  </a:tcPr>
                </a:tc>
                <a:tc>
                  <a:txBody>
                    <a:bodyPr/>
                    <a:lstStyle/>
                    <a:p>
                      <a:pPr algn="ctr"/>
                      <a:r>
                        <a:rPr lang="en-US" dirty="0"/>
                        <a:t>Deaths</a:t>
                      </a:r>
                    </a:p>
                  </a:txBody>
                  <a:tcPr anchor="ctr">
                    <a:solidFill>
                      <a:schemeClr val="bg2">
                        <a:lumMod val="75000"/>
                      </a:schemeClr>
                    </a:solidFill>
                  </a:tcPr>
                </a:tc>
                <a:extLst>
                  <a:ext uri="{0D108BD9-81ED-4DB2-BD59-A6C34878D82A}">
                    <a16:rowId xmlns:a16="http://schemas.microsoft.com/office/drawing/2014/main" val="2206510470"/>
                  </a:ext>
                </a:extLst>
              </a:tr>
              <a:tr h="1315598">
                <a:tc>
                  <a:txBody>
                    <a:bodyPr/>
                    <a:lstStyle/>
                    <a:p>
                      <a:r>
                        <a:rPr lang="en-US" dirty="0"/>
                        <a:t>Status Quo:</a:t>
                      </a:r>
                    </a:p>
                    <a:p>
                      <a:r>
                        <a:rPr lang="en-US" dirty="0"/>
                        <a:t>Colonoscopy at symptoms</a:t>
                      </a:r>
                    </a:p>
                  </a:txBody>
                  <a:tcPr anchor="ctr">
                    <a:solidFill>
                      <a:schemeClr val="bg2"/>
                    </a:solidFill>
                  </a:tcPr>
                </a:tc>
                <a:tc>
                  <a:txBody>
                    <a:bodyPr/>
                    <a:lstStyle/>
                    <a:p>
                      <a:pPr algn="ctr"/>
                      <a:r>
                        <a:rPr lang="en-US" dirty="0"/>
                        <a:t>Low</a:t>
                      </a:r>
                    </a:p>
                  </a:txBody>
                  <a:tcPr anchor="ctr"/>
                </a:tc>
                <a:tc>
                  <a:txBody>
                    <a:bodyPr/>
                    <a:lstStyle/>
                    <a:p>
                      <a:pPr algn="ctr"/>
                      <a:r>
                        <a:rPr lang="en-US" dirty="0"/>
                        <a:t>High</a:t>
                      </a:r>
                    </a:p>
                  </a:txBody>
                  <a:tcPr anchor="ctr"/>
                </a:tc>
                <a:tc>
                  <a:txBody>
                    <a:bodyPr/>
                    <a:lstStyle/>
                    <a:p>
                      <a:pPr algn="ctr"/>
                      <a:r>
                        <a:rPr lang="en-US" dirty="0"/>
                        <a:t>Lots more screening cause of fear</a:t>
                      </a:r>
                    </a:p>
                  </a:txBody>
                  <a:tcPr anchor="ctr"/>
                </a:tc>
                <a:tc>
                  <a:txBody>
                    <a:bodyPr/>
                    <a:lstStyle/>
                    <a:p>
                      <a:pPr algn="ctr"/>
                      <a:r>
                        <a:rPr lang="en-US" dirty="0"/>
                        <a:t>High</a:t>
                      </a:r>
                    </a:p>
                  </a:txBody>
                  <a:tcPr anchor="ctr"/>
                </a:tc>
                <a:extLst>
                  <a:ext uri="{0D108BD9-81ED-4DB2-BD59-A6C34878D82A}">
                    <a16:rowId xmlns:a16="http://schemas.microsoft.com/office/drawing/2014/main" val="569897829"/>
                  </a:ext>
                </a:extLst>
              </a:tr>
              <a:tr h="1315598">
                <a:tc>
                  <a:txBody>
                    <a:bodyPr/>
                    <a:lstStyle/>
                    <a:p>
                      <a:r>
                        <a:rPr lang="en-US" dirty="0"/>
                        <a:t>Strategy 1: </a:t>
                      </a:r>
                    </a:p>
                    <a:p>
                      <a:r>
                        <a:rPr lang="en-US" dirty="0"/>
                        <a:t>Colonoscopy at 50 years old</a:t>
                      </a:r>
                    </a:p>
                  </a:txBody>
                  <a:tcPr anchor="ctr">
                    <a:solidFill>
                      <a:schemeClr val="bg2"/>
                    </a:solidFill>
                  </a:tcPr>
                </a:tc>
                <a:tc>
                  <a:txBody>
                    <a:bodyPr/>
                    <a:lstStyle/>
                    <a:p>
                      <a:pPr algn="ctr"/>
                      <a:r>
                        <a:rPr lang="en-US" dirty="0"/>
                        <a:t>High</a:t>
                      </a:r>
                    </a:p>
                  </a:txBody>
                  <a:tcPr anchor="ctr"/>
                </a:tc>
                <a:tc>
                  <a:txBody>
                    <a:bodyPr/>
                    <a:lstStyle/>
                    <a:p>
                      <a:pPr algn="ctr"/>
                      <a:r>
                        <a:rPr lang="en-US" dirty="0"/>
                        <a:t>Low</a:t>
                      </a:r>
                    </a:p>
                  </a:txBody>
                  <a:tcPr anchor="ctr"/>
                </a:tc>
                <a:tc>
                  <a:txBody>
                    <a:bodyPr/>
                    <a:lstStyle/>
                    <a:p>
                      <a:pPr algn="ctr"/>
                      <a:r>
                        <a:rPr lang="en-US" dirty="0"/>
                        <a:t>People who don’t think they are at risk skip screening</a:t>
                      </a:r>
                    </a:p>
                  </a:txBody>
                  <a:tcPr anchor="ctr"/>
                </a:tc>
                <a:tc>
                  <a:txBody>
                    <a:bodyPr/>
                    <a:lstStyle/>
                    <a:p>
                      <a:pPr algn="ctr"/>
                      <a:r>
                        <a:rPr lang="en-US" dirty="0"/>
                        <a:t>Medium</a:t>
                      </a:r>
                    </a:p>
                  </a:txBody>
                  <a:tcPr anchor="ctr"/>
                </a:tc>
                <a:extLst>
                  <a:ext uri="{0D108BD9-81ED-4DB2-BD59-A6C34878D82A}">
                    <a16:rowId xmlns:a16="http://schemas.microsoft.com/office/drawing/2014/main" val="2517332744"/>
                  </a:ext>
                </a:extLst>
              </a:tr>
              <a:tr h="1315598">
                <a:tc>
                  <a:txBody>
                    <a:bodyPr/>
                    <a:lstStyle/>
                    <a:p>
                      <a:r>
                        <a:rPr lang="en-US" dirty="0"/>
                        <a:t>Strategy 2:</a:t>
                      </a:r>
                    </a:p>
                    <a:p>
                      <a:r>
                        <a:rPr lang="en-US" dirty="0"/>
                        <a:t>At 50 years old, screen with mail in test then colonoscopy</a:t>
                      </a:r>
                    </a:p>
                  </a:txBody>
                  <a:tcPr anchor="ctr">
                    <a:solidFill>
                      <a:schemeClr val="bg2"/>
                    </a:solidFill>
                  </a:tcPr>
                </a:tc>
                <a:tc>
                  <a:txBody>
                    <a:bodyPr/>
                    <a:lstStyle/>
                    <a:p>
                      <a:pPr algn="ctr"/>
                      <a:r>
                        <a:rPr lang="en-US" dirty="0"/>
                        <a:t>Medium</a:t>
                      </a:r>
                    </a:p>
                  </a:txBody>
                  <a:tcPr anchor="ctr"/>
                </a:tc>
                <a:tc>
                  <a:txBody>
                    <a:bodyPr/>
                    <a:lstStyle/>
                    <a:p>
                      <a:pPr algn="ctr"/>
                      <a:r>
                        <a:rPr lang="en-US" dirty="0"/>
                        <a:t>Low</a:t>
                      </a:r>
                    </a:p>
                  </a:txBody>
                  <a:tcPr anchor="ctr"/>
                </a:tc>
                <a:tc>
                  <a:txBody>
                    <a:bodyPr/>
                    <a:lstStyle/>
                    <a:p>
                      <a:pPr algn="ctr"/>
                      <a:r>
                        <a:rPr lang="en-US" dirty="0"/>
                        <a:t>People will do the mail in but often skip the colonoscopy</a:t>
                      </a:r>
                    </a:p>
                  </a:txBody>
                  <a:tcPr anchor="ctr"/>
                </a:tc>
                <a:tc>
                  <a:txBody>
                    <a:bodyPr/>
                    <a:lstStyle/>
                    <a:p>
                      <a:pPr algn="ctr"/>
                      <a:r>
                        <a:rPr lang="en-US" dirty="0"/>
                        <a:t>Low</a:t>
                      </a:r>
                    </a:p>
                  </a:txBody>
                  <a:tcPr anchor="ctr"/>
                </a:tc>
                <a:extLst>
                  <a:ext uri="{0D108BD9-81ED-4DB2-BD59-A6C34878D82A}">
                    <a16:rowId xmlns:a16="http://schemas.microsoft.com/office/drawing/2014/main" val="1997011126"/>
                  </a:ext>
                </a:extLst>
              </a:tr>
            </a:tbl>
          </a:graphicData>
        </a:graphic>
      </p:graphicFrame>
    </p:spTree>
    <p:extLst>
      <p:ext uri="{BB962C8B-B14F-4D97-AF65-F5344CB8AC3E}">
        <p14:creationId xmlns:p14="http://schemas.microsoft.com/office/powerpoint/2010/main" val="604342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7F58B-A962-78CC-28F6-E539C09F086B}"/>
              </a:ext>
            </a:extLst>
          </p:cNvPr>
          <p:cNvSpPr>
            <a:spLocks noGrp="1"/>
          </p:cNvSpPr>
          <p:nvPr>
            <p:ph type="title"/>
          </p:nvPr>
        </p:nvSpPr>
        <p:spPr/>
        <p:txBody>
          <a:bodyPr/>
          <a:lstStyle/>
          <a:p>
            <a:r>
              <a:rPr lang="en-US" dirty="0"/>
              <a:t>Progress and Challenges</a:t>
            </a:r>
          </a:p>
        </p:txBody>
      </p:sp>
      <p:graphicFrame>
        <p:nvGraphicFramePr>
          <p:cNvPr id="4" name="Content Placeholder 3">
            <a:extLst>
              <a:ext uri="{FF2B5EF4-FFF2-40B4-BE49-F238E27FC236}">
                <a16:creationId xmlns:a16="http://schemas.microsoft.com/office/drawing/2014/main" id="{7ED2369F-CDFD-80DA-00CB-0DBD9D7A2E3A}"/>
              </a:ext>
            </a:extLst>
          </p:cNvPr>
          <p:cNvGraphicFramePr>
            <a:graphicFrameLocks noGrp="1"/>
          </p:cNvGraphicFramePr>
          <p:nvPr>
            <p:ph idx="1"/>
            <p:extLst>
              <p:ext uri="{D42A27DB-BD31-4B8C-83A1-F6EECF244321}">
                <p14:modId xmlns:p14="http://schemas.microsoft.com/office/powerpoint/2010/main" val="370619113"/>
              </p:ext>
            </p:extLst>
          </p:nvPr>
        </p:nvGraphicFramePr>
        <p:xfrm>
          <a:off x="838200" y="1440260"/>
          <a:ext cx="10515600" cy="5052615"/>
        </p:xfrm>
        <a:graphic>
          <a:graphicData uri="http://schemas.openxmlformats.org/drawingml/2006/table">
            <a:tbl>
              <a:tblPr firstRow="1" bandRow="1">
                <a:tableStyleId>{5940675A-B579-460E-94D1-54222C63F5DA}</a:tableStyleId>
              </a:tblPr>
              <a:tblGrid>
                <a:gridCol w="3505200">
                  <a:extLst>
                    <a:ext uri="{9D8B030D-6E8A-4147-A177-3AD203B41FA5}">
                      <a16:colId xmlns:a16="http://schemas.microsoft.com/office/drawing/2014/main" val="212300197"/>
                    </a:ext>
                  </a:extLst>
                </a:gridCol>
                <a:gridCol w="1812851">
                  <a:extLst>
                    <a:ext uri="{9D8B030D-6E8A-4147-A177-3AD203B41FA5}">
                      <a16:colId xmlns:a16="http://schemas.microsoft.com/office/drawing/2014/main" val="1132374528"/>
                    </a:ext>
                  </a:extLst>
                </a:gridCol>
                <a:gridCol w="5197549">
                  <a:extLst>
                    <a:ext uri="{9D8B030D-6E8A-4147-A177-3AD203B41FA5}">
                      <a16:colId xmlns:a16="http://schemas.microsoft.com/office/drawing/2014/main" val="4046277140"/>
                    </a:ext>
                  </a:extLst>
                </a:gridCol>
              </a:tblGrid>
              <a:tr h="361506">
                <a:tc>
                  <a:txBody>
                    <a:bodyPr/>
                    <a:lstStyle/>
                    <a:p>
                      <a:r>
                        <a:rPr lang="en-US" dirty="0"/>
                        <a:t>Task</a:t>
                      </a:r>
                    </a:p>
                  </a:txBody>
                  <a:tcPr>
                    <a:solidFill>
                      <a:schemeClr val="bg2">
                        <a:lumMod val="75000"/>
                      </a:schemeClr>
                    </a:solidFill>
                  </a:tcPr>
                </a:tc>
                <a:tc>
                  <a:txBody>
                    <a:bodyPr/>
                    <a:lstStyle/>
                    <a:p>
                      <a:r>
                        <a:rPr lang="en-US" dirty="0"/>
                        <a:t>Progress</a:t>
                      </a:r>
                    </a:p>
                  </a:txBody>
                  <a:tcPr>
                    <a:solidFill>
                      <a:schemeClr val="bg2">
                        <a:lumMod val="75000"/>
                      </a:schemeClr>
                    </a:solidFill>
                  </a:tcPr>
                </a:tc>
                <a:tc>
                  <a:txBody>
                    <a:bodyPr/>
                    <a:lstStyle/>
                    <a:p>
                      <a:r>
                        <a:rPr lang="en-US" dirty="0"/>
                        <a:t>Notes</a:t>
                      </a:r>
                    </a:p>
                  </a:txBody>
                  <a:tcPr>
                    <a:solidFill>
                      <a:schemeClr val="bg2">
                        <a:lumMod val="75000"/>
                      </a:schemeClr>
                    </a:solidFill>
                  </a:tcPr>
                </a:tc>
                <a:extLst>
                  <a:ext uri="{0D108BD9-81ED-4DB2-BD59-A6C34878D82A}">
                    <a16:rowId xmlns:a16="http://schemas.microsoft.com/office/drawing/2014/main" val="2427725398"/>
                  </a:ext>
                </a:extLst>
              </a:tr>
              <a:tr h="899238">
                <a:tc>
                  <a:txBody>
                    <a:bodyPr/>
                    <a:lstStyle/>
                    <a:p>
                      <a:r>
                        <a:rPr lang="en-US" dirty="0"/>
                        <a:t>Full understanding of disease/disorder</a:t>
                      </a:r>
                    </a:p>
                  </a:txBody>
                  <a:tcPr/>
                </a:tc>
                <a:tc>
                  <a:txBody>
                    <a:bodyPr/>
                    <a:lstStyle/>
                    <a:p>
                      <a:r>
                        <a:rPr lang="en-US" dirty="0"/>
                        <a:t>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Met with local experts and have a strong understanding of disease. </a:t>
                      </a:r>
                    </a:p>
                  </a:txBody>
                  <a:tcPr/>
                </a:tc>
                <a:extLst>
                  <a:ext uri="{0D108BD9-81ED-4DB2-BD59-A6C34878D82A}">
                    <a16:rowId xmlns:a16="http://schemas.microsoft.com/office/drawing/2014/main" val="3459204959"/>
                  </a:ext>
                </a:extLst>
              </a:tr>
              <a:tr h="520987">
                <a:tc>
                  <a:txBody>
                    <a:bodyPr/>
                    <a:lstStyle/>
                    <a:p>
                      <a:r>
                        <a:rPr lang="en-US" dirty="0"/>
                        <a:t>Data Collection: Costs</a:t>
                      </a:r>
                    </a:p>
                  </a:txBody>
                  <a:tcPr/>
                </a:tc>
                <a:tc>
                  <a:txBody>
                    <a:bodyPr/>
                    <a:lstStyle/>
                    <a:p>
                      <a:r>
                        <a:rPr lang="en-US" dirty="0"/>
                        <a:t>Like 90%</a:t>
                      </a:r>
                    </a:p>
                  </a:txBody>
                  <a:tcPr/>
                </a:tc>
                <a:tc>
                  <a:txBody>
                    <a:bodyPr/>
                    <a:lstStyle/>
                    <a:p>
                      <a:endParaRPr lang="en-US" dirty="0"/>
                    </a:p>
                  </a:txBody>
                  <a:tcPr/>
                </a:tc>
                <a:extLst>
                  <a:ext uri="{0D108BD9-81ED-4DB2-BD59-A6C34878D82A}">
                    <a16:rowId xmlns:a16="http://schemas.microsoft.com/office/drawing/2014/main" val="338725789"/>
                  </a:ext>
                </a:extLst>
              </a:tr>
              <a:tr h="661695">
                <a:tc>
                  <a:txBody>
                    <a:bodyPr/>
                    <a:lstStyle/>
                    <a:p>
                      <a:r>
                        <a:rPr lang="en-US" dirty="0"/>
                        <a:t>Data Collection: Probabilities</a:t>
                      </a:r>
                    </a:p>
                  </a:txBody>
                  <a:tcPr/>
                </a:tc>
                <a:tc>
                  <a:txBody>
                    <a:bodyPr/>
                    <a:lstStyle/>
                    <a:p>
                      <a:r>
                        <a:rPr lang="en-US" dirty="0"/>
                        <a:t>Almost All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 do I capture the large amount of side effects from cancer?</a:t>
                      </a:r>
                    </a:p>
                  </a:txBody>
                  <a:tcPr/>
                </a:tc>
                <a:extLst>
                  <a:ext uri="{0D108BD9-81ED-4DB2-BD59-A6C34878D82A}">
                    <a16:rowId xmlns:a16="http://schemas.microsoft.com/office/drawing/2014/main" val="2654574645"/>
                  </a:ext>
                </a:extLst>
              </a:tr>
              <a:tr h="520987">
                <a:tc>
                  <a:txBody>
                    <a:bodyPr/>
                    <a:lstStyle/>
                    <a:p>
                      <a:r>
                        <a:rPr lang="en-US" dirty="0"/>
                        <a:t>Data Collection: Utility</a:t>
                      </a:r>
                    </a:p>
                  </a:txBody>
                  <a:tcPr/>
                </a:tc>
                <a:tc>
                  <a:txBody>
                    <a:bodyPr/>
                    <a:lstStyle/>
                    <a:p>
                      <a:r>
                        <a:rPr lang="en-US" dirty="0"/>
                        <a:t>About 0%</a:t>
                      </a:r>
                    </a:p>
                  </a:txBody>
                  <a:tcPr/>
                </a:tc>
                <a:tc>
                  <a:txBody>
                    <a:bodyPr/>
                    <a:lstStyle/>
                    <a:p>
                      <a:endParaRPr lang="en-US"/>
                    </a:p>
                  </a:txBody>
                  <a:tcPr/>
                </a:tc>
                <a:extLst>
                  <a:ext uri="{0D108BD9-81ED-4DB2-BD59-A6C34878D82A}">
                    <a16:rowId xmlns:a16="http://schemas.microsoft.com/office/drawing/2014/main" val="2873077078"/>
                  </a:ext>
                </a:extLst>
              </a:tr>
              <a:tr h="520987">
                <a:tc>
                  <a:txBody>
                    <a:bodyPr/>
                    <a:lstStyle/>
                    <a:p>
                      <a:r>
                        <a:rPr lang="en-US" dirty="0"/>
                        <a:t>Create a bubble diagram</a:t>
                      </a:r>
                    </a:p>
                  </a:txBody>
                  <a:tcPr/>
                </a:tc>
                <a:tc>
                  <a:txBody>
                    <a:bodyPr/>
                    <a:lstStyle/>
                    <a:p>
                      <a:r>
                        <a:rPr lang="en-US" dirty="0"/>
                        <a:t>Done</a:t>
                      </a:r>
                    </a:p>
                  </a:txBody>
                  <a:tcPr/>
                </a:tc>
                <a:tc>
                  <a:txBody>
                    <a:bodyPr/>
                    <a:lstStyle/>
                    <a:p>
                      <a:endParaRPr lang="en-US" dirty="0"/>
                    </a:p>
                  </a:txBody>
                  <a:tcPr/>
                </a:tc>
                <a:extLst>
                  <a:ext uri="{0D108BD9-81ED-4DB2-BD59-A6C34878D82A}">
                    <a16:rowId xmlns:a16="http://schemas.microsoft.com/office/drawing/2014/main" val="3610847698"/>
                  </a:ext>
                </a:extLst>
              </a:tr>
              <a:tr h="520987">
                <a:tc>
                  <a:txBody>
                    <a:bodyPr/>
                    <a:lstStyle/>
                    <a:p>
                      <a:r>
                        <a:rPr lang="en-US" dirty="0"/>
                        <a:t>Understanding of Modeling</a:t>
                      </a:r>
                    </a:p>
                  </a:txBody>
                  <a:tcPr/>
                </a:tc>
                <a:tc>
                  <a:txBody>
                    <a:bodyPr/>
                    <a:lstStyle/>
                    <a:p>
                      <a:r>
                        <a:rPr lang="en-US" dirty="0"/>
                        <a:t>50%</a:t>
                      </a:r>
                    </a:p>
                  </a:txBody>
                  <a:tcPr/>
                </a:tc>
                <a:tc>
                  <a:txBody>
                    <a:bodyPr/>
                    <a:lstStyle/>
                    <a:p>
                      <a:r>
                        <a:rPr lang="en-US" dirty="0"/>
                        <a:t>Need refresher on Markov Models</a:t>
                      </a:r>
                    </a:p>
                  </a:txBody>
                  <a:tcPr/>
                </a:tc>
                <a:extLst>
                  <a:ext uri="{0D108BD9-81ED-4DB2-BD59-A6C34878D82A}">
                    <a16:rowId xmlns:a16="http://schemas.microsoft.com/office/drawing/2014/main" val="741475887"/>
                  </a:ext>
                </a:extLst>
              </a:tr>
              <a:tr h="5209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Model started in AMUA</a:t>
                      </a:r>
                    </a:p>
                  </a:txBody>
                  <a:tcPr/>
                </a:tc>
                <a:tc>
                  <a:txBody>
                    <a:bodyPr/>
                    <a:lstStyle/>
                    <a:p>
                      <a:r>
                        <a:rPr lang="en-US" dirty="0"/>
                        <a:t>A little</a:t>
                      </a:r>
                    </a:p>
                  </a:txBody>
                  <a:tcPr/>
                </a:tc>
                <a:tc>
                  <a:txBody>
                    <a:bodyPr/>
                    <a:lstStyle/>
                    <a:p>
                      <a:r>
                        <a:rPr lang="en-US" dirty="0"/>
                        <a:t>Parameters Added</a:t>
                      </a:r>
                    </a:p>
                  </a:txBody>
                  <a:tcPr/>
                </a:tc>
                <a:extLst>
                  <a:ext uri="{0D108BD9-81ED-4DB2-BD59-A6C34878D82A}">
                    <a16:rowId xmlns:a16="http://schemas.microsoft.com/office/drawing/2014/main" val="1333713408"/>
                  </a:ext>
                </a:extLst>
              </a:tr>
              <a:tr h="5209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Analysis Run</a:t>
                      </a:r>
                    </a:p>
                  </a:txBody>
                  <a:tcPr/>
                </a:tc>
                <a:tc>
                  <a:txBody>
                    <a:bodyPr/>
                    <a:lstStyle/>
                    <a:p>
                      <a:r>
                        <a:rPr lang="en-US" dirty="0"/>
                        <a:t>None</a:t>
                      </a:r>
                    </a:p>
                  </a:txBody>
                  <a:tcPr/>
                </a:tc>
                <a:tc>
                  <a:txBody>
                    <a:bodyPr/>
                    <a:lstStyle/>
                    <a:p>
                      <a:endParaRPr lang="en-US" dirty="0"/>
                    </a:p>
                  </a:txBody>
                  <a:tcPr/>
                </a:tc>
                <a:extLst>
                  <a:ext uri="{0D108BD9-81ED-4DB2-BD59-A6C34878D82A}">
                    <a16:rowId xmlns:a16="http://schemas.microsoft.com/office/drawing/2014/main" val="700478661"/>
                  </a:ext>
                </a:extLst>
              </a:tr>
            </a:tbl>
          </a:graphicData>
        </a:graphic>
      </p:graphicFrame>
    </p:spTree>
    <p:extLst>
      <p:ext uri="{BB962C8B-B14F-4D97-AF65-F5344CB8AC3E}">
        <p14:creationId xmlns:p14="http://schemas.microsoft.com/office/powerpoint/2010/main" val="3484474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40012DB-3064-63E4-878B-4DF5EBFA58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220724-CB21-8512-9CA1-72E3238713E6}"/>
              </a:ext>
            </a:extLst>
          </p:cNvPr>
          <p:cNvSpPr>
            <a:spLocks noGrp="1"/>
          </p:cNvSpPr>
          <p:nvPr>
            <p:ph type="ctrTitle"/>
          </p:nvPr>
        </p:nvSpPr>
        <p:spPr>
          <a:xfrm>
            <a:off x="1524000" y="2235200"/>
            <a:ext cx="9144000" cy="2387600"/>
          </a:xfrm>
        </p:spPr>
        <p:txBody>
          <a:bodyPr/>
          <a:lstStyle/>
          <a:p>
            <a:r>
              <a:rPr lang="en-US" dirty="0">
                <a:solidFill>
                  <a:schemeClr val="bg1"/>
                </a:solidFill>
              </a:rPr>
              <a:t>BLANK SLIDES</a:t>
            </a:r>
          </a:p>
        </p:txBody>
      </p:sp>
    </p:spTree>
    <p:extLst>
      <p:ext uri="{BB962C8B-B14F-4D97-AF65-F5344CB8AC3E}">
        <p14:creationId xmlns:p14="http://schemas.microsoft.com/office/powerpoint/2010/main" val="2568067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E32A3-9483-7DEB-B8AD-BBC58F7160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013A32-7141-0879-891D-EC674813BD29}"/>
              </a:ext>
            </a:extLst>
          </p:cNvPr>
          <p:cNvSpPr>
            <a:spLocks noGrp="1"/>
          </p:cNvSpPr>
          <p:nvPr>
            <p:ph type="ctrTitle"/>
          </p:nvPr>
        </p:nvSpPr>
        <p:spPr/>
        <p:txBody>
          <a:bodyPr/>
          <a:lstStyle/>
          <a:p>
            <a:r>
              <a:rPr lang="en-US" dirty="0"/>
              <a:t>[Title of Project]</a:t>
            </a:r>
          </a:p>
        </p:txBody>
      </p:sp>
      <p:sp>
        <p:nvSpPr>
          <p:cNvPr id="3" name="Subtitle 2">
            <a:extLst>
              <a:ext uri="{FF2B5EF4-FFF2-40B4-BE49-F238E27FC236}">
                <a16:creationId xmlns:a16="http://schemas.microsoft.com/office/drawing/2014/main" id="{766A7B2F-C8D6-AED5-C920-C92AE710693C}"/>
              </a:ext>
            </a:extLst>
          </p:cNvPr>
          <p:cNvSpPr>
            <a:spLocks noGrp="1"/>
          </p:cNvSpPr>
          <p:nvPr>
            <p:ph type="subTitle" idx="1"/>
          </p:nvPr>
        </p:nvSpPr>
        <p:spPr/>
        <p:txBody>
          <a:bodyPr/>
          <a:lstStyle/>
          <a:p>
            <a:r>
              <a:rPr lang="en-US" dirty="0"/>
              <a:t>Report as of [date]</a:t>
            </a:r>
          </a:p>
        </p:txBody>
      </p:sp>
    </p:spTree>
    <p:extLst>
      <p:ext uri="{BB962C8B-B14F-4D97-AF65-F5344CB8AC3E}">
        <p14:creationId xmlns:p14="http://schemas.microsoft.com/office/powerpoint/2010/main" val="2451189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1553</TotalTime>
  <Words>702</Words>
  <Application>Microsoft Macintosh PowerPoint</Application>
  <PresentationFormat>Widescreen</PresentationFormat>
  <Paragraphs>123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Aptos</vt:lpstr>
      <vt:lpstr>Aptos Display</vt:lpstr>
      <vt:lpstr>Arial</vt:lpstr>
      <vt:lpstr>Office Theme</vt:lpstr>
      <vt:lpstr>SAMPLE PROJECT PRESENTATION</vt:lpstr>
      <vt:lpstr>Cost Effectiveness of Screening Methods for Colon Cancer</vt:lpstr>
      <vt:lpstr>About Me</vt:lpstr>
      <vt:lpstr>Introduction</vt:lpstr>
      <vt:lpstr>Project Overview</vt:lpstr>
      <vt:lpstr>Strategies to Compare</vt:lpstr>
      <vt:lpstr>Progress and Challenges</vt:lpstr>
      <vt:lpstr>BLANK SLIDES</vt:lpstr>
      <vt:lpstr>[Title of Project]</vt:lpstr>
      <vt:lpstr>About Me</vt:lpstr>
      <vt:lpstr>Introduction</vt:lpstr>
      <vt:lpstr>Project Overview</vt:lpstr>
      <vt:lpstr>Strategies to Compare</vt:lpstr>
      <vt:lpstr>Progress and Challenges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Grace Ratcliff</dc:creator>
  <cp:lastModifiedBy>Grace Ratcliff</cp:lastModifiedBy>
  <cp:revision>4</cp:revision>
  <dcterms:created xsi:type="dcterms:W3CDTF">2025-04-01T18:08:39Z</dcterms:created>
  <dcterms:modified xsi:type="dcterms:W3CDTF">2025-04-18T16:35:21Z</dcterms:modified>
</cp:coreProperties>
</file>