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61" r:id="rId3"/>
    <p:sldId id="258" r:id="rId4"/>
    <p:sldId id="266" r:id="rId5"/>
    <p:sldId id="269" r:id="rId6"/>
    <p:sldId id="268" r:id="rId7"/>
    <p:sldId id="292" r:id="rId8"/>
    <p:sldId id="293" r:id="rId9"/>
    <p:sldId id="280" r:id="rId10"/>
    <p:sldId id="279" r:id="rId11"/>
    <p:sldId id="286" r:id="rId12"/>
    <p:sldId id="263" r:id="rId13"/>
    <p:sldId id="289" r:id="rId14"/>
    <p:sldId id="259" r:id="rId15"/>
    <p:sldId id="265" r:id="rId16"/>
    <p:sldId id="267" r:id="rId17"/>
    <p:sldId id="271" r:id="rId18"/>
    <p:sldId id="272" r:id="rId19"/>
    <p:sldId id="294" r:id="rId20"/>
    <p:sldId id="295" r:id="rId21"/>
    <p:sldId id="283" r:id="rId22"/>
    <p:sldId id="284" r:id="rId23"/>
    <p:sldId id="28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E"/>
    <a:srgbClr val="EAA728"/>
    <a:srgbClr val="04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32"/>
    <p:restoredTop sz="94658"/>
  </p:normalViewPr>
  <p:slideViewPr>
    <p:cSldViewPr snapToGrid="0">
      <p:cViewPr varScale="1">
        <p:scale>
          <a:sx n="120" d="100"/>
          <a:sy n="120" d="100"/>
        </p:scale>
        <p:origin x="1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1A15F-A13D-9843-8192-FD0BCB0CB994}" type="datetimeFigureOut">
              <a:rPr lang="en-US" smtClean="0"/>
              <a:t>5/16/25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DA786-E580-6A48-88DC-5D24B5F88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10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9BF82-F146-F695-164F-B3D75ADA1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9C4829-3B03-FD14-4605-FA4A7E8A4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1DCD-EC97-B465-9529-09F374F01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B752D-499F-DC4C-884A-0BCE38E3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7E692-C8CF-748E-8930-C1B19EE33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1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74A37-7E6F-4873-255F-60D011F17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10ABA2-57CF-60AA-7649-75E70C952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B8FC6-4D21-FE48-C361-C99D47F3F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D834B-6752-8FD6-1EF8-4ECEE8B3E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45942-BDE3-A516-4E41-EFD9728E9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7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5C8812-9F3A-22BA-9691-03DE14AF7C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086BD4-3661-DD67-AC66-4759008BC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80A38-4188-CD01-DD68-A8EC31333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366FD-2672-0C38-C0DB-CFC133645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D26A4-7505-3546-4674-AA893BB7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6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0310A-8BF8-9590-FD41-7D26D22A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7A858-CE65-46B3-E98E-E0EDA190B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8AEA8-F600-CBF5-2E13-615A9AAA6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3F112-1420-7FD9-079C-16A72CED3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15A84-B3CE-ABEF-C537-48B5191AA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5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795CD-EAA5-A171-4EBF-09C570F6C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2F717-3100-17C2-C48F-6DAD6AFE2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046C1-6FB5-5E3E-DC5B-C507687C9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FCCE5-CCAA-B631-0D66-D8144F9AB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B216B-770D-8837-DD99-B6DBDE81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8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F745-FD9E-DBEE-D317-F2914D29C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01BE6-A12A-E7AB-EB72-90F5F1E4F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EB40E-01F9-6610-D786-F6C4912AD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41800-26F9-BD0E-D5A2-70409523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BE2E5B-E98A-D059-C52C-B4D83C331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2F8B0-7EE2-7897-7F98-9AC19092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9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BFF88-EE2A-3707-D3EC-DBAE84E5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37AEE-DEB3-1519-63AE-722139EE1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4899C-3AA8-F41D-1534-4A9B6CDBE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A8A7F1-9A9F-2A66-E84E-391629EA6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B7EFDE-2418-3123-A04B-6313F7C8D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D80C70-E8D0-505C-A402-3C0AB4821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06FDA8-C39F-E56E-9A76-A0B0F1D1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E82BDB-F08D-640C-2A60-A9A9CDCB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8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EA434-2F6A-1F8B-B527-321A40FB3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ACB6AE-DB45-6F83-ABD7-F270AA7D9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EEF8FC-82AD-A914-3DC7-989ECD10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623CE-B8A0-F711-F7CC-BA30AC862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8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C4691-2069-3CF4-36CE-F755BD90C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C3130F-289C-A52B-9FA7-7C65B2E61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9A73EC-E766-14FB-F0DC-6D56C2430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4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41DF1-A460-BC93-27DD-B96C16170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BFC18-B9E3-013B-8CAD-27AF5B28A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895DC9-6048-8041-A77D-9FEB37E2A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3D234-1947-0324-7397-F764632C9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D1566-D3A7-6D10-7DCA-74A303BC8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3F31F-FF31-8E6A-9E82-0E3463578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6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CBF04-31FC-6A51-F572-450078D65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0CB85-F9A9-1D7A-0D9F-925122CDB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2C18C-BA9A-B14A-69CB-401797BAD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FDD08-2DEB-BD23-1262-F3EFE25B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84D29C-5F77-1A23-0574-9A7D0D6F5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DFAE9-7DB8-6AA2-B124-49C21841E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4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FD7A3A-891D-2CC9-A45E-3DFA2962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0B96F-DE5C-227F-3E1E-FE92B03BC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FCFAD-603A-E75C-9F07-A520F2A03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64F926-D2E2-274D-8CAD-1FE4A544B8F5}" type="datetimeFigureOut">
              <a:rPr lang="en-US" smtClean="0"/>
              <a:t>5/16/25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C146C-5792-54B1-53C4-944F84810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5D306-7A82-9A2E-6327-A46BE32D4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142106-AC38-D44B-91B3-98F0F225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0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4B946-D6FF-711C-B55C-05ABD99E7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SAMPLE PROJECT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80758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2596E-EDEB-B4D2-BB8A-8119EA65C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F017C-024E-C07B-F7AD-B1D7BE9E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Policy will be Impacted: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20ADB-A7C1-2FF8-E96D-465B7D62C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Hold a meeting with the NCD program director at MOH to present and discuss results. </a:t>
            </a:r>
          </a:p>
          <a:p>
            <a:r>
              <a:rPr lang="en-US" dirty="0"/>
              <a:t>Present findings to Technical Working Group on Disease A. </a:t>
            </a:r>
          </a:p>
          <a:p>
            <a:r>
              <a:rPr lang="en-US" dirty="0"/>
              <a:t>Further elaborate on findings to inform pending decision on inclusion in revised guidelines on drug prescribing.</a:t>
            </a:r>
          </a:p>
          <a:p>
            <a:r>
              <a:rPr lang="en-US" dirty="0"/>
              <a:t>Submit manuscript to Public Health Bulletin.</a:t>
            </a:r>
          </a:p>
        </p:txBody>
      </p:sp>
    </p:spTree>
    <p:extLst>
      <p:ext uri="{BB962C8B-B14F-4D97-AF65-F5344CB8AC3E}">
        <p14:creationId xmlns:p14="http://schemas.microsoft.com/office/powerpoint/2010/main" val="1190715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25046-ADFD-061A-0F28-4B386F982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0DD2-2415-94E9-42AF-6550950F0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E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nable </a:t>
            </a:r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Encourage MOH to create a modeling department for 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timely, data-driven decisions </a:t>
            </a:r>
          </a:p>
          <a:p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Host training for team</a:t>
            </a:r>
          </a:p>
          <a:p>
            <a:endParaRPr lang="en-US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557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0012DB-3064-63E4-878B-4DF5EBFA5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20724-CB21-8512-9CA1-72E323871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BLANK SLIDES</a:t>
            </a:r>
          </a:p>
        </p:txBody>
      </p:sp>
    </p:spTree>
    <p:extLst>
      <p:ext uri="{BB962C8B-B14F-4D97-AF65-F5344CB8AC3E}">
        <p14:creationId xmlns:p14="http://schemas.microsoft.com/office/powerpoint/2010/main" val="2568067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30B3C-8294-CF64-25B0-6F412DC1B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make sure are included!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9AC91-5635-CF80-CCF8-284656C51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Policy Question</a:t>
            </a:r>
          </a:p>
          <a:p>
            <a:r>
              <a:rPr lang="en-US" dirty="0"/>
              <a:t>Why you picked your policy question? </a:t>
            </a:r>
          </a:p>
          <a:p>
            <a:pPr lvl="1"/>
            <a:r>
              <a:rPr lang="en-US" dirty="0"/>
              <a:t>Should relate directly back to a current policy of your country or upcoming policy concern. </a:t>
            </a:r>
          </a:p>
          <a:p>
            <a:r>
              <a:rPr lang="en-US" dirty="0"/>
              <a:t>Key Data sources</a:t>
            </a:r>
          </a:p>
          <a:p>
            <a:pPr lvl="1"/>
            <a:r>
              <a:rPr lang="en-US" dirty="0"/>
              <a:t>i.e. Country specific, 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national mortality data, cancer registries</a:t>
            </a:r>
            <a:endParaRPr lang="en-US" dirty="0"/>
          </a:p>
          <a:p>
            <a:r>
              <a:rPr lang="en-US" dirty="0"/>
              <a:t>The findings from your model  and how they relate to policy </a:t>
            </a:r>
          </a:p>
          <a:p>
            <a:pPr lvl="1"/>
            <a:r>
              <a:rPr lang="en-US" dirty="0"/>
              <a:t>Who will they be presented to? What changes do you expect? </a:t>
            </a:r>
          </a:p>
          <a:p>
            <a:r>
              <a:rPr lang="en-US" dirty="0"/>
              <a:t>How the skills from the workshop will help you in the future?</a:t>
            </a:r>
          </a:p>
          <a:p>
            <a:pPr lvl="1"/>
            <a:r>
              <a:rPr lang="en-US" dirty="0"/>
              <a:t>i.e. More data-driven decision making, faster decision making, etc.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431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1E32A3-9483-7DEB-B8AD-BBC58F7160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13A32-7141-0879-891D-EC674813BD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[Title of Project]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6A7B2F-C8D6-AED5-C920-C92AE71069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Report as of [date]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8045A57-D130-DA77-0F58-C99ED956A9E7}"/>
              </a:ext>
            </a:extLst>
          </p:cNvPr>
          <p:cNvSpPr txBox="1">
            <a:spLocks/>
          </p:cNvSpPr>
          <p:nvPr/>
        </p:nvSpPr>
        <p:spPr>
          <a:xfrm>
            <a:off x="577273" y="46860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Plan for a 15-minute presentation. We want to make sure everyone has equal time so please be respectful of the other fellows and keep your presentation in this timing.</a:t>
            </a:r>
          </a:p>
        </p:txBody>
      </p:sp>
    </p:spTree>
    <p:extLst>
      <p:ext uri="{BB962C8B-B14F-4D97-AF65-F5344CB8AC3E}">
        <p14:creationId xmlns:p14="http://schemas.microsoft.com/office/powerpoint/2010/main" val="2451189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79172C-05F2-CB3F-6D33-2EB168C58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DA15DF-1ED7-D89D-76D9-D91D0032D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9165C-9045-374F-66A9-5D408DB0B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56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Optional Photo(s) of you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BD0333F-A113-DE52-AC1C-BDB460F73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900281"/>
            <a:ext cx="5181600" cy="25766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Name</a:t>
            </a:r>
          </a:p>
          <a:p>
            <a:r>
              <a:rPr lang="en-US" dirty="0"/>
              <a:t>Country</a:t>
            </a:r>
          </a:p>
          <a:p>
            <a:r>
              <a:rPr lang="en-US" dirty="0"/>
              <a:t>Job title &amp; workplace</a:t>
            </a:r>
          </a:p>
          <a:p>
            <a:r>
              <a:rPr lang="en-US" dirty="0"/>
              <a:t>Workshop attended </a:t>
            </a:r>
          </a:p>
          <a:p>
            <a:r>
              <a:rPr lang="en-US" dirty="0"/>
              <a:t>Areas of Focus/Interest</a:t>
            </a:r>
          </a:p>
          <a:p>
            <a:endParaRPr lang="en-US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15A2AA85-709E-A261-DD8C-DA4215002D3F}"/>
              </a:ext>
            </a:extLst>
          </p:cNvPr>
          <p:cNvSpPr txBox="1">
            <a:spLocks/>
          </p:cNvSpPr>
          <p:nvPr/>
        </p:nvSpPr>
        <p:spPr>
          <a:xfrm>
            <a:off x="-140357" y="6160017"/>
            <a:ext cx="9144000" cy="665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Suggested time talking about: &lt;1min</a:t>
            </a:r>
          </a:p>
        </p:txBody>
      </p:sp>
    </p:spTree>
    <p:extLst>
      <p:ext uri="{BB962C8B-B14F-4D97-AF65-F5344CB8AC3E}">
        <p14:creationId xmlns:p14="http://schemas.microsoft.com/office/powerpoint/2010/main" val="1248717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05948-F375-7987-DA8D-002E5DABC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D5811-07E1-FD26-434B-ADE54BC8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BB9B81-C9CA-DCBD-46DE-D41A9A7777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Disease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1368A-BC99-32D8-D6BB-90EB85E1B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960377" cy="3684588"/>
          </a:xfrm>
        </p:spPr>
        <p:txBody>
          <a:bodyPr/>
          <a:lstStyle/>
          <a:p>
            <a:r>
              <a:rPr lang="en-US" dirty="0"/>
              <a:t>[Name of Disease/Disorder]</a:t>
            </a:r>
          </a:p>
          <a:p>
            <a:pPr lvl="1"/>
            <a:r>
              <a:rPr lang="en-US" dirty="0"/>
              <a:t>Facts about Disease</a:t>
            </a:r>
          </a:p>
          <a:p>
            <a:pPr lvl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D0808DA-1796-7EF0-2677-0BD2F0996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Importance to Country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1CCE82D-E5EF-B9E1-AD59-134A0631D5D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[Why the disease is important for your country to study]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652BA5-E44E-31FA-9CCB-7B2C4E46639A}"/>
              </a:ext>
            </a:extLst>
          </p:cNvPr>
          <p:cNvSpPr txBox="1">
            <a:spLocks/>
          </p:cNvSpPr>
          <p:nvPr/>
        </p:nvSpPr>
        <p:spPr>
          <a:xfrm>
            <a:off x="3803417" y="829129"/>
            <a:ext cx="4960377" cy="4728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MAX 2 SLIDES</a:t>
            </a:r>
          </a:p>
          <a:p>
            <a:pPr lvl="1"/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A86162B-1564-122F-B93F-CA6075386422}"/>
              </a:ext>
            </a:extLst>
          </p:cNvPr>
          <p:cNvSpPr txBox="1">
            <a:spLocks/>
          </p:cNvSpPr>
          <p:nvPr/>
        </p:nvSpPr>
        <p:spPr>
          <a:xfrm>
            <a:off x="-380206" y="6160017"/>
            <a:ext cx="9144000" cy="665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Suggested time talking about: 2 min</a:t>
            </a:r>
          </a:p>
        </p:txBody>
      </p:sp>
    </p:spTree>
    <p:extLst>
      <p:ext uri="{BB962C8B-B14F-4D97-AF65-F5344CB8AC3E}">
        <p14:creationId xmlns:p14="http://schemas.microsoft.com/office/powerpoint/2010/main" val="2959274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1F2A0-DEB8-B8FF-2CA7-E593028D7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8FBA147-6935-2B88-D149-3F871B69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5ED5DF2-3E12-7319-7E98-8631AB33A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Policy Question: </a:t>
            </a:r>
          </a:p>
          <a:p>
            <a:r>
              <a:rPr lang="en-US" dirty="0"/>
              <a:t>Population: </a:t>
            </a:r>
          </a:p>
          <a:p>
            <a:r>
              <a:rPr lang="en-US" dirty="0"/>
              <a:t>Model type: [Decision Tree, Markov Tree, Markov Model]</a:t>
            </a:r>
          </a:p>
          <a:p>
            <a:r>
              <a:rPr lang="en-US" dirty="0"/>
              <a:t>Outcomes:</a:t>
            </a:r>
          </a:p>
          <a:p>
            <a:r>
              <a:rPr lang="en-US" dirty="0"/>
              <a:t>Top Data Sources: 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[This should be a really short summary of large data sources that you used. Please do not list all of your sources. Examples: national </a:t>
            </a:r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M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ortality </a:t>
            </a:r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D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ata, </a:t>
            </a:r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Cancer Registries, 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Country specific data</a:t>
            </a:r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bases]</a:t>
            </a:r>
          </a:p>
          <a:p>
            <a:endParaRPr lang="en-US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6D7CB00F-E5BC-B6C9-6681-271BD7E32043}"/>
              </a:ext>
            </a:extLst>
          </p:cNvPr>
          <p:cNvSpPr txBox="1">
            <a:spLocks/>
          </p:cNvSpPr>
          <p:nvPr/>
        </p:nvSpPr>
        <p:spPr>
          <a:xfrm>
            <a:off x="-140357" y="6160017"/>
            <a:ext cx="9144000" cy="665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Suggested time talking about: 1 min</a:t>
            </a:r>
          </a:p>
        </p:txBody>
      </p:sp>
    </p:spTree>
    <p:extLst>
      <p:ext uri="{BB962C8B-B14F-4D97-AF65-F5344CB8AC3E}">
        <p14:creationId xmlns:p14="http://schemas.microsoft.com/office/powerpoint/2010/main" val="3626818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2A850-1678-0E25-3326-AEA46F9B7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6F979-E11A-255D-B619-8065D477C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to Compare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4CC9D5-B88E-EB37-6674-BCD2264F2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[Status quo]</a:t>
            </a:r>
          </a:p>
          <a:p>
            <a:r>
              <a:rPr lang="en-US" dirty="0"/>
              <a:t>[Strategies]</a:t>
            </a:r>
          </a:p>
          <a:p>
            <a:r>
              <a:rPr lang="en-US" dirty="0"/>
              <a:t>[How they differ (i.e. Cost, Side effects, death, etc.)]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E93787-F706-A0AD-5878-5B98A61CC402}"/>
              </a:ext>
            </a:extLst>
          </p:cNvPr>
          <p:cNvSpPr txBox="1">
            <a:spLocks/>
          </p:cNvSpPr>
          <p:nvPr/>
        </p:nvSpPr>
        <p:spPr>
          <a:xfrm>
            <a:off x="-140357" y="6160017"/>
            <a:ext cx="9144000" cy="665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Suggested time talking about: 2 min</a:t>
            </a:r>
          </a:p>
        </p:txBody>
      </p:sp>
    </p:spTree>
    <p:extLst>
      <p:ext uri="{BB962C8B-B14F-4D97-AF65-F5344CB8AC3E}">
        <p14:creationId xmlns:p14="http://schemas.microsoft.com/office/powerpoint/2010/main" val="3636997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071BA8-EE2B-AAF7-D8B1-1D1260B43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4269-CAC6-76BE-6ADB-BAF59188F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5ADE5-4FF7-E6FC-013A-84774B222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[Bubble Diagram]</a:t>
            </a:r>
          </a:p>
          <a:p>
            <a:r>
              <a:rPr lang="en-US" dirty="0"/>
              <a:t>[Don’t put your whole model in. They are likely large and hard to see]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46C3320-D90E-3D75-29D6-5A75174FD809}"/>
              </a:ext>
            </a:extLst>
          </p:cNvPr>
          <p:cNvSpPr txBox="1">
            <a:spLocks/>
          </p:cNvSpPr>
          <p:nvPr/>
        </p:nvSpPr>
        <p:spPr>
          <a:xfrm>
            <a:off x="-140357" y="6160017"/>
            <a:ext cx="9144000" cy="665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Suggested time talking about: 1min</a:t>
            </a:r>
          </a:p>
        </p:txBody>
      </p:sp>
    </p:spTree>
    <p:extLst>
      <p:ext uri="{BB962C8B-B14F-4D97-AF65-F5344CB8AC3E}">
        <p14:creationId xmlns:p14="http://schemas.microsoft.com/office/powerpoint/2010/main" val="326519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94B34-3F81-8585-790E-1D26F6E2A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49701-D48E-435F-93FE-B46BC6CC02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Cost Effectiveness of Drug Prescribing for Medication  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27389-90EF-7DA0-6BFA-732FC3E0FA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Project as of  April 1, 2025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18D822D-81A7-B9E0-BD20-EE219FA1A1FD}"/>
              </a:ext>
            </a:extLst>
          </p:cNvPr>
          <p:cNvSpPr txBox="1">
            <a:spLocks/>
          </p:cNvSpPr>
          <p:nvPr/>
        </p:nvSpPr>
        <p:spPr>
          <a:xfrm>
            <a:off x="2832847" y="6407991"/>
            <a:ext cx="9144000" cy="4500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/>
              <a:t>This is a sample, please excuse any inaccurate information or mistakes.</a:t>
            </a:r>
          </a:p>
        </p:txBody>
      </p:sp>
    </p:spTree>
    <p:extLst>
      <p:ext uri="{BB962C8B-B14F-4D97-AF65-F5344CB8AC3E}">
        <p14:creationId xmlns:p14="http://schemas.microsoft.com/office/powerpoint/2010/main" val="2308231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D3CCC-A17E-9002-700F-010CBBEE4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6A4C0-1473-EC16-2B01-E2F79887A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413667" cy="1325563"/>
          </a:xfrm>
        </p:spPr>
        <p:txBody>
          <a:bodyPr/>
          <a:lstStyle/>
          <a:p>
            <a:r>
              <a:rPr lang="en-US" dirty="0"/>
              <a:t>Progress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FFE1A6-ED95-362B-CB5B-8F339ADC7646}"/>
              </a:ext>
            </a:extLst>
          </p:cNvPr>
          <p:cNvSpPr txBox="1"/>
          <p:nvPr/>
        </p:nvSpPr>
        <p:spPr>
          <a:xfrm>
            <a:off x="218669" y="2081267"/>
            <a:ext cx="17050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Literature Review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9E1B02-1005-87F7-BA7E-2ADC0122F591}"/>
              </a:ext>
            </a:extLst>
          </p:cNvPr>
          <p:cNvSpPr txBox="1"/>
          <p:nvPr/>
        </p:nvSpPr>
        <p:spPr>
          <a:xfrm>
            <a:off x="218668" y="2662223"/>
            <a:ext cx="1764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Model Framework</a:t>
            </a:r>
          </a:p>
          <a:p>
            <a:r>
              <a:rPr lang="en-US" sz="1600" dirty="0"/>
              <a:t>(</a:t>
            </a:r>
            <a:r>
              <a:rPr lang="en-US" sz="1600" dirty="0" err="1"/>
              <a:t>Amua</a:t>
            </a:r>
            <a:r>
              <a:rPr lang="en-US" sz="1600" dirty="0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A2855E-33DF-4284-EFE2-3B0EBA725C24}"/>
              </a:ext>
            </a:extLst>
          </p:cNvPr>
          <p:cNvSpPr txBox="1"/>
          <p:nvPr/>
        </p:nvSpPr>
        <p:spPr>
          <a:xfrm>
            <a:off x="218669" y="3491783"/>
            <a:ext cx="1568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Data Collection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1CEB03-61EE-6663-6D2E-2F6D4DC8FA73}"/>
              </a:ext>
            </a:extLst>
          </p:cNvPr>
          <p:cNvSpPr txBox="1"/>
          <p:nvPr/>
        </p:nvSpPr>
        <p:spPr>
          <a:xfrm>
            <a:off x="218668" y="4133415"/>
            <a:ext cx="21868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Additional Parameters </a:t>
            </a:r>
          </a:p>
          <a:p>
            <a:r>
              <a:rPr lang="en-US" sz="1600" dirty="0"/>
              <a:t>(strategies, costs, </a:t>
            </a:r>
          </a:p>
          <a:p>
            <a:r>
              <a:rPr lang="en-US" sz="1600" dirty="0"/>
              <a:t>outcomes)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C01B0C-987D-F2B7-DE45-1287D56BC4F3}"/>
              </a:ext>
            </a:extLst>
          </p:cNvPr>
          <p:cNvSpPr txBox="1"/>
          <p:nvPr/>
        </p:nvSpPr>
        <p:spPr>
          <a:xfrm>
            <a:off x="218668" y="5028929"/>
            <a:ext cx="2068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Model Validation</a:t>
            </a:r>
          </a:p>
          <a:p>
            <a:r>
              <a:rPr lang="en-US" sz="1600" dirty="0"/>
              <a:t>&amp; sensitivity analyses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6FBC21-E53F-F8DF-1300-C92E8555CC30}"/>
              </a:ext>
            </a:extLst>
          </p:cNvPr>
          <p:cNvSpPr/>
          <p:nvPr/>
        </p:nvSpPr>
        <p:spPr>
          <a:xfrm>
            <a:off x="2552031" y="2060813"/>
            <a:ext cx="7786164" cy="3712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FB8406-DE7E-4593-E89D-F6762EE4107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50900" y="2056635"/>
            <a:ext cx="8497150" cy="371210"/>
          </a:xfrm>
          <a:prstGeom prst="rect">
            <a:avLst/>
          </a:prstGeom>
          <a:noFill/>
          <a:ln w="28575">
            <a:solidFill>
              <a:srgbClr val="042433">
                <a:alpha val="25098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D5372D1-BD55-832D-5205-9A55B896A078}"/>
              </a:ext>
            </a:extLst>
          </p:cNvPr>
          <p:cNvSpPr/>
          <p:nvPr/>
        </p:nvSpPr>
        <p:spPr>
          <a:xfrm>
            <a:off x="2550900" y="2052457"/>
            <a:ext cx="591972" cy="37121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6645877-8BF8-4C51-3226-CDCDBC515F03}"/>
              </a:ext>
            </a:extLst>
          </p:cNvPr>
          <p:cNvGrpSpPr/>
          <p:nvPr/>
        </p:nvGrpSpPr>
        <p:grpSpPr>
          <a:xfrm>
            <a:off x="6096000" y="499008"/>
            <a:ext cx="3491609" cy="379566"/>
            <a:chOff x="3089851" y="2051243"/>
            <a:chExt cx="3491609" cy="379566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47A7D81-9DC6-3656-F3DF-D48218E859D8}"/>
                </a:ext>
              </a:extLst>
            </p:cNvPr>
            <p:cNvSpPr/>
            <p:nvPr/>
          </p:nvSpPr>
          <p:spPr>
            <a:xfrm>
              <a:off x="3090982" y="2059599"/>
              <a:ext cx="2461021" cy="37121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52C5323-2804-4190-ABA6-7B4E5C90DEEB}"/>
                </a:ext>
              </a:extLst>
            </p:cNvPr>
            <p:cNvSpPr/>
            <p:nvPr/>
          </p:nvSpPr>
          <p:spPr>
            <a:xfrm>
              <a:off x="3089851" y="2055421"/>
              <a:ext cx="3491609" cy="371210"/>
            </a:xfrm>
            <a:prstGeom prst="rect">
              <a:avLst/>
            </a:prstGeom>
            <a:noFill/>
            <a:ln w="28575">
              <a:solidFill>
                <a:srgbClr val="042433">
                  <a:alpha val="25098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BA342CB-1BCA-B88D-7DFB-8053CA6AC8D6}"/>
                </a:ext>
              </a:extLst>
            </p:cNvPr>
            <p:cNvSpPr/>
            <p:nvPr/>
          </p:nvSpPr>
          <p:spPr>
            <a:xfrm>
              <a:off x="3089851" y="2051243"/>
              <a:ext cx="591972" cy="371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BD85CE16-9793-25A7-2A7A-2588AF214ECD}"/>
              </a:ext>
            </a:extLst>
          </p:cNvPr>
          <p:cNvSpPr txBox="1"/>
          <p:nvPr/>
        </p:nvSpPr>
        <p:spPr>
          <a:xfrm>
            <a:off x="6572107" y="1236165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Baseline</a:t>
            </a:r>
          </a:p>
          <a:p>
            <a:r>
              <a:rPr lang="en-US" sz="800" dirty="0"/>
              <a:t>(start of residential</a:t>
            </a:r>
          </a:p>
          <a:p>
            <a:r>
              <a:rPr lang="en-US" sz="800" dirty="0"/>
              <a:t> fellowship)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C26C2F7-A01C-6C1E-2C15-E62ABC3A8927}"/>
              </a:ext>
            </a:extLst>
          </p:cNvPr>
          <p:cNvCxnSpPr>
            <a:cxnSpLocks/>
          </p:cNvCxnSpPr>
          <p:nvPr/>
        </p:nvCxnSpPr>
        <p:spPr>
          <a:xfrm flipV="1">
            <a:off x="6687972" y="908854"/>
            <a:ext cx="0" cy="3712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823F0A5-BD93-D10F-82DF-CE668F8185D9}"/>
              </a:ext>
            </a:extLst>
          </p:cNvPr>
          <p:cNvSpPr txBox="1"/>
          <p:nvPr/>
        </p:nvSpPr>
        <p:spPr>
          <a:xfrm>
            <a:off x="8438250" y="1231987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Endline</a:t>
            </a:r>
          </a:p>
          <a:p>
            <a:r>
              <a:rPr lang="en-US" sz="800" dirty="0"/>
              <a:t>(end of residential</a:t>
            </a:r>
          </a:p>
          <a:p>
            <a:r>
              <a:rPr lang="en-US" sz="800" dirty="0"/>
              <a:t>fellowship)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CEEDC47-42B5-55EB-2241-E668098BDA6A}"/>
              </a:ext>
            </a:extLst>
          </p:cNvPr>
          <p:cNvCxnSpPr>
            <a:cxnSpLocks/>
          </p:cNvCxnSpPr>
          <p:nvPr/>
        </p:nvCxnSpPr>
        <p:spPr>
          <a:xfrm flipV="1">
            <a:off x="8554115" y="904676"/>
            <a:ext cx="0" cy="3712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839722E-F85B-FEB0-F631-5B4817D4388B}"/>
              </a:ext>
            </a:extLst>
          </p:cNvPr>
          <p:cNvSpPr txBox="1"/>
          <p:nvPr/>
        </p:nvSpPr>
        <p:spPr>
          <a:xfrm>
            <a:off x="9492258" y="1236165"/>
            <a:ext cx="845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91AC498-6429-B503-6701-BF49364144DA}"/>
              </a:ext>
            </a:extLst>
          </p:cNvPr>
          <p:cNvCxnSpPr>
            <a:cxnSpLocks/>
          </p:cNvCxnSpPr>
          <p:nvPr/>
        </p:nvCxnSpPr>
        <p:spPr>
          <a:xfrm flipV="1">
            <a:off x="9587609" y="904676"/>
            <a:ext cx="0" cy="3712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2511791-CA78-6572-34CE-9E8B9FFC8E8F}"/>
              </a:ext>
            </a:extLst>
          </p:cNvPr>
          <p:cNvSpPr txBox="1"/>
          <p:nvPr/>
        </p:nvSpPr>
        <p:spPr>
          <a:xfrm>
            <a:off x="8823180" y="561502"/>
            <a:ext cx="7713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Next steps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95EF741-DAA2-C50D-9908-2BC5CF97D9C9}"/>
              </a:ext>
            </a:extLst>
          </p:cNvPr>
          <p:cNvCxnSpPr>
            <a:cxnSpLocks/>
          </p:cNvCxnSpPr>
          <p:nvPr/>
        </p:nvCxnSpPr>
        <p:spPr>
          <a:xfrm>
            <a:off x="8554115" y="684612"/>
            <a:ext cx="27600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D86467B-C65E-C3CF-3E45-A0882FDF4220}"/>
              </a:ext>
            </a:extLst>
          </p:cNvPr>
          <p:cNvSpPr txBox="1"/>
          <p:nvPr/>
        </p:nvSpPr>
        <p:spPr>
          <a:xfrm>
            <a:off x="5999930" y="66959"/>
            <a:ext cx="4980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Key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19ADD3B-66F7-6C23-8146-1C614571FB49}"/>
              </a:ext>
            </a:extLst>
          </p:cNvPr>
          <p:cNvSpPr txBox="1"/>
          <p:nvPr/>
        </p:nvSpPr>
        <p:spPr>
          <a:xfrm>
            <a:off x="218668" y="5908100"/>
            <a:ext cx="1900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Cost-Effectiveness </a:t>
            </a:r>
          </a:p>
          <a:p>
            <a:r>
              <a:rPr lang="en-US" sz="1600" dirty="0"/>
              <a:t>Analysis Results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781ACB4-4313-3F66-1F82-3EA3F55A6CE5}"/>
              </a:ext>
            </a:extLst>
          </p:cNvPr>
          <p:cNvSpPr/>
          <p:nvPr/>
        </p:nvSpPr>
        <p:spPr>
          <a:xfrm>
            <a:off x="2552031" y="2777362"/>
            <a:ext cx="8496019" cy="3712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7941FD8-501C-B041-6470-024DEF28457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50900" y="2773184"/>
            <a:ext cx="8497150" cy="371210"/>
          </a:xfrm>
          <a:prstGeom prst="rect">
            <a:avLst/>
          </a:prstGeom>
          <a:noFill/>
          <a:ln w="28575">
            <a:solidFill>
              <a:srgbClr val="042433">
                <a:alpha val="25098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2052C9D-84D3-8279-12AE-9B966115CBB8}"/>
              </a:ext>
            </a:extLst>
          </p:cNvPr>
          <p:cNvSpPr/>
          <p:nvPr/>
        </p:nvSpPr>
        <p:spPr>
          <a:xfrm>
            <a:off x="2550899" y="2769006"/>
            <a:ext cx="46965" cy="37121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CA387F5-34C8-BFB1-F729-E4009F9E10C8}"/>
              </a:ext>
            </a:extLst>
          </p:cNvPr>
          <p:cNvSpPr/>
          <p:nvPr/>
        </p:nvSpPr>
        <p:spPr>
          <a:xfrm>
            <a:off x="2552032" y="3498447"/>
            <a:ext cx="990512" cy="371210"/>
          </a:xfrm>
          <a:prstGeom prst="rect">
            <a:avLst/>
          </a:prstGeom>
          <a:solidFill>
            <a:srgbClr val="EAA728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A1A7353-66A4-BD6D-A30D-C781ECDF994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50900" y="3494269"/>
            <a:ext cx="8497150" cy="371210"/>
          </a:xfrm>
          <a:prstGeom prst="rect">
            <a:avLst/>
          </a:prstGeom>
          <a:noFill/>
          <a:ln w="28575">
            <a:solidFill>
              <a:srgbClr val="042433">
                <a:alpha val="25098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9623BCF-ED60-D2E2-139A-F400C293D7F0}"/>
              </a:ext>
            </a:extLst>
          </p:cNvPr>
          <p:cNvSpPr/>
          <p:nvPr/>
        </p:nvSpPr>
        <p:spPr>
          <a:xfrm>
            <a:off x="2550900" y="3490091"/>
            <a:ext cx="149911" cy="37121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7C561D2-AB51-69D7-44BE-DA83DFA6631A}"/>
              </a:ext>
            </a:extLst>
          </p:cNvPr>
          <p:cNvSpPr/>
          <p:nvPr/>
        </p:nvSpPr>
        <p:spPr>
          <a:xfrm>
            <a:off x="2552030" y="5102659"/>
            <a:ext cx="1590020" cy="371210"/>
          </a:xfrm>
          <a:prstGeom prst="rect">
            <a:avLst/>
          </a:prstGeom>
          <a:solidFill>
            <a:srgbClr val="FFFF9E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A9DABA4-8825-587C-3720-02C68973F2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50899" y="5098481"/>
            <a:ext cx="8497150" cy="371210"/>
          </a:xfrm>
          <a:prstGeom prst="rect">
            <a:avLst/>
          </a:prstGeom>
          <a:noFill/>
          <a:ln w="28575">
            <a:solidFill>
              <a:srgbClr val="042433">
                <a:alpha val="25098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C2BA31B-CE2A-A4B8-C808-F3EEC884A3AE}"/>
              </a:ext>
            </a:extLst>
          </p:cNvPr>
          <p:cNvSpPr/>
          <p:nvPr/>
        </p:nvSpPr>
        <p:spPr>
          <a:xfrm>
            <a:off x="2550899" y="5094303"/>
            <a:ext cx="46965" cy="37121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ADB06D6-94B3-8FE8-33E6-CD3896BE3408}"/>
              </a:ext>
            </a:extLst>
          </p:cNvPr>
          <p:cNvSpPr/>
          <p:nvPr/>
        </p:nvSpPr>
        <p:spPr>
          <a:xfrm>
            <a:off x="2552030" y="4301015"/>
            <a:ext cx="6010035" cy="371210"/>
          </a:xfrm>
          <a:prstGeom prst="rect">
            <a:avLst/>
          </a:prstGeom>
          <a:solidFill>
            <a:srgbClr val="FFFF9E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172DAB5-176C-656F-E9E7-9D4BE475FB8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50899" y="4296837"/>
            <a:ext cx="8497150" cy="371210"/>
          </a:xfrm>
          <a:prstGeom prst="rect">
            <a:avLst/>
          </a:prstGeom>
          <a:noFill/>
          <a:ln w="28575">
            <a:solidFill>
              <a:srgbClr val="042433">
                <a:alpha val="25098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54337A7-04D3-8AD8-7D47-DFD699996DEB}"/>
              </a:ext>
            </a:extLst>
          </p:cNvPr>
          <p:cNvSpPr/>
          <p:nvPr/>
        </p:nvSpPr>
        <p:spPr>
          <a:xfrm>
            <a:off x="2550899" y="4292659"/>
            <a:ext cx="46965" cy="37121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C46FD84-DBBD-E61B-29F8-000BF0196CB5}"/>
              </a:ext>
            </a:extLst>
          </p:cNvPr>
          <p:cNvSpPr/>
          <p:nvPr/>
        </p:nvSpPr>
        <p:spPr>
          <a:xfrm>
            <a:off x="2552031" y="5908100"/>
            <a:ext cx="433394" cy="371210"/>
          </a:xfrm>
          <a:prstGeom prst="rect">
            <a:avLst/>
          </a:prstGeom>
          <a:solidFill>
            <a:srgbClr val="EAA728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74E0D9B-D5B7-AA46-CD4C-0344D29106B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50899" y="5903922"/>
            <a:ext cx="8497150" cy="371210"/>
          </a:xfrm>
          <a:prstGeom prst="rect">
            <a:avLst/>
          </a:prstGeom>
          <a:noFill/>
          <a:ln w="28575">
            <a:solidFill>
              <a:srgbClr val="042433">
                <a:alpha val="25098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13D063E-D613-E48E-5F14-E17CE1051E00}"/>
              </a:ext>
            </a:extLst>
          </p:cNvPr>
          <p:cNvSpPr/>
          <p:nvPr/>
        </p:nvSpPr>
        <p:spPr>
          <a:xfrm>
            <a:off x="2550899" y="5899744"/>
            <a:ext cx="46965" cy="37121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0B6FB7-D3B4-7049-FF58-AA4B2E770F99}"/>
              </a:ext>
            </a:extLst>
          </p:cNvPr>
          <p:cNvSpPr txBox="1">
            <a:spLocks/>
          </p:cNvSpPr>
          <p:nvPr/>
        </p:nvSpPr>
        <p:spPr>
          <a:xfrm>
            <a:off x="577273" y="1513163"/>
            <a:ext cx="5422657" cy="611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Move the dotted line square to where you were at when you started the fellowship and the solid bar to where you are at now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9834890-8BB0-AF73-2979-E7EE1F2167DF}"/>
              </a:ext>
            </a:extLst>
          </p:cNvPr>
          <p:cNvSpPr txBox="1">
            <a:spLocks/>
          </p:cNvSpPr>
          <p:nvPr/>
        </p:nvSpPr>
        <p:spPr>
          <a:xfrm>
            <a:off x="-140357" y="6160017"/>
            <a:ext cx="9144000" cy="665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Suggested time talking about: 2 min</a:t>
            </a:r>
          </a:p>
        </p:txBody>
      </p:sp>
    </p:spTree>
    <p:extLst>
      <p:ext uri="{BB962C8B-B14F-4D97-AF65-F5344CB8AC3E}">
        <p14:creationId xmlns:p14="http://schemas.microsoft.com/office/powerpoint/2010/main" val="3915028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F2550F-C973-F757-CB59-1032BCCB1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F6C9F-DA34-105A-CDFF-3710803B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Results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D1040F0-C619-7E13-7FBF-649B395C1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035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72DA5-DBB1-6ED9-7001-253CA497C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[This should be a short summarization of the findings from your model] </a:t>
            </a:r>
          </a:p>
          <a:p>
            <a:pPr lvl="1"/>
            <a:r>
              <a:rPr lang="en-US" dirty="0"/>
              <a:t>[Think about if you could only have someone read the findings in like 2 minutes]</a:t>
            </a:r>
          </a:p>
          <a:p>
            <a:r>
              <a:rPr lang="en-US" dirty="0"/>
              <a:t>[If you are missing a large amount of data] </a:t>
            </a:r>
          </a:p>
          <a:p>
            <a:pPr lvl="1"/>
            <a:r>
              <a:rPr lang="en-US" dirty="0"/>
              <a:t>[Present data needed by your country to make a decision]</a:t>
            </a:r>
          </a:p>
          <a:p>
            <a:pPr lvl="1"/>
            <a:r>
              <a:rPr lang="en-US" dirty="0"/>
              <a:t>[How this data is very important to policy developing]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EED07C-08B9-E27C-C718-97D60DF97833}"/>
              </a:ext>
            </a:extLst>
          </p:cNvPr>
          <p:cNvSpPr txBox="1">
            <a:spLocks/>
          </p:cNvSpPr>
          <p:nvPr/>
        </p:nvSpPr>
        <p:spPr>
          <a:xfrm>
            <a:off x="-140357" y="6160017"/>
            <a:ext cx="9144000" cy="665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Suggested time talking about: 1 min</a:t>
            </a:r>
          </a:p>
        </p:txBody>
      </p:sp>
    </p:spTree>
    <p:extLst>
      <p:ext uri="{BB962C8B-B14F-4D97-AF65-F5344CB8AC3E}">
        <p14:creationId xmlns:p14="http://schemas.microsoft.com/office/powerpoint/2010/main" val="3300808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AFD855-59C3-D0A3-3B27-1D017A73A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76130-41B8-A385-DA5B-0C29D57D3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Policy will be Impacted: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6960B4-910F-A303-F24C-63D004F43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[How do you plan to use these findings in the future?]</a:t>
            </a:r>
          </a:p>
          <a:p>
            <a:pPr lvl="1"/>
            <a:r>
              <a:rPr lang="en-US" dirty="0"/>
              <a:t>[Meetings with policy makers]</a:t>
            </a:r>
          </a:p>
          <a:p>
            <a:pPr lvl="1"/>
            <a:r>
              <a:rPr lang="en-US" dirty="0"/>
              <a:t>[Presentation of results?]</a:t>
            </a:r>
          </a:p>
          <a:p>
            <a:pPr lvl="1"/>
            <a:r>
              <a:rPr lang="en-US" dirty="0"/>
              <a:t>[Publication in health bulletins? ]</a:t>
            </a:r>
          </a:p>
          <a:p>
            <a:pPr lvl="1"/>
            <a:r>
              <a:rPr lang="en-US" dirty="0"/>
              <a:t>[Expected changes]</a:t>
            </a:r>
          </a:p>
          <a:p>
            <a:pPr lvl="1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2CB6AB-12F7-1961-3676-019EA6B8A43C}"/>
              </a:ext>
            </a:extLst>
          </p:cNvPr>
          <p:cNvSpPr txBox="1">
            <a:spLocks/>
          </p:cNvSpPr>
          <p:nvPr/>
        </p:nvSpPr>
        <p:spPr>
          <a:xfrm>
            <a:off x="-140357" y="6160017"/>
            <a:ext cx="9144000" cy="665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Suggested time talking about: 3 min</a:t>
            </a:r>
          </a:p>
        </p:txBody>
      </p:sp>
    </p:spTree>
    <p:extLst>
      <p:ext uri="{BB962C8B-B14F-4D97-AF65-F5344CB8AC3E}">
        <p14:creationId xmlns:p14="http://schemas.microsoft.com/office/powerpoint/2010/main" val="2024222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CF472-6C15-7F46-0DE7-9EB85FD9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6BB09-797E-5514-CF92-F39F28294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[How this fellowship will </a:t>
            </a:r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change the approach on future  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proposals]</a:t>
            </a:r>
          </a:p>
          <a:p>
            <a:r>
              <a:rPr lang="en-US" dirty="0"/>
              <a:t>[plans related to use of economic evaluation on ongoing basis to inform government decision-making]</a:t>
            </a:r>
          </a:p>
          <a:p>
            <a:r>
              <a:rPr lang="en-US" dirty="0"/>
              <a:t>[Institutional capacity needs for use of economic evaluation]</a:t>
            </a:r>
          </a:p>
          <a:p>
            <a:r>
              <a:rPr lang="en-US" dirty="0"/>
              <a:t>[Involvement in Data to Policy or training others in government]</a:t>
            </a:r>
          </a:p>
          <a:p>
            <a:r>
              <a:rPr lang="en-US" dirty="0"/>
              <a:t>[Opportunities and challenges]</a:t>
            </a:r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D8D6AC6-4A3C-D685-0EB6-829A8A58A078}"/>
              </a:ext>
            </a:extLst>
          </p:cNvPr>
          <p:cNvSpPr txBox="1">
            <a:spLocks/>
          </p:cNvSpPr>
          <p:nvPr/>
        </p:nvSpPr>
        <p:spPr>
          <a:xfrm>
            <a:off x="-140357" y="6160017"/>
            <a:ext cx="9144000" cy="665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Suggested time talking about: 3 min</a:t>
            </a:r>
          </a:p>
        </p:txBody>
      </p:sp>
    </p:spTree>
    <p:extLst>
      <p:ext uri="{BB962C8B-B14F-4D97-AF65-F5344CB8AC3E}">
        <p14:creationId xmlns:p14="http://schemas.microsoft.com/office/powerpoint/2010/main" val="3666567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C7A590-29F5-5B52-F34A-C2B313A8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E02C89-F575-05AE-2C82-A95E855185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Dog </a:t>
            </a:r>
            <a:r>
              <a:rPr lang="en-US" sz="3600" b="1" dirty="0" err="1"/>
              <a:t>McScruff</a:t>
            </a:r>
            <a:endParaRPr lang="en-US" sz="3600" b="1" dirty="0"/>
          </a:p>
          <a:p>
            <a:pPr marL="0" indent="0">
              <a:buNone/>
            </a:pPr>
            <a:r>
              <a:rPr lang="en-US" sz="2000" dirty="0"/>
              <a:t>United States of America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Director of Health Economics Research at</a:t>
            </a:r>
          </a:p>
          <a:p>
            <a:pPr marL="0" indent="0">
              <a:buNone/>
            </a:pPr>
            <a:r>
              <a:rPr lang="en-US" sz="2000" dirty="0"/>
              <a:t>Vanderbilt University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Attended 2024 Istanbul Workshop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Areas of Interest: Prescription drugs, Decision Science, and Health Care Costs</a:t>
            </a:r>
          </a:p>
        </p:txBody>
      </p:sp>
      <p:pic>
        <p:nvPicPr>
          <p:cNvPr id="1034" name="Picture 10" descr="430+ Work From Home Funny Dog Stock Photos, Pictures &amp; Royalty-Free Images  - iStock">
            <a:extLst>
              <a:ext uri="{FF2B5EF4-FFF2-40B4-BE49-F238E27FC236}">
                <a16:creationId xmlns:a16="http://schemas.microsoft.com/office/drawing/2014/main" id="{6BA49772-8B1A-A742-C3EB-36319AB8AC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54" t="-167" r="-252" b="14478"/>
          <a:stretch/>
        </p:blipFill>
        <p:spPr bwMode="auto">
          <a:xfrm>
            <a:off x="587188" y="1865966"/>
            <a:ext cx="2172449" cy="199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Traveling with Dogs: How to Bring Your Pooch on Your Next Vacation -  Tourist Pass">
            <a:extLst>
              <a:ext uri="{FF2B5EF4-FFF2-40B4-BE49-F238E27FC236}">
                <a16:creationId xmlns:a16="http://schemas.microsoft.com/office/drawing/2014/main" id="{73A2DAA3-1038-2A3E-1C9E-D84E46EC73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3" r="-5352"/>
          <a:stretch/>
        </p:blipFill>
        <p:spPr bwMode="auto">
          <a:xfrm>
            <a:off x="2994212" y="1865966"/>
            <a:ext cx="2792329" cy="199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80+ Jack Russell Terrier Enjoying A Car Ride Stock Photos, Pictures &amp;  Royalty-Free Images - iStock">
            <a:extLst>
              <a:ext uri="{FF2B5EF4-FFF2-40B4-BE49-F238E27FC236}">
                <a16:creationId xmlns:a16="http://schemas.microsoft.com/office/drawing/2014/main" id="{893E3EAB-E624-DDA3-47E4-A02A6040F1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0"/>
          <a:stretch/>
        </p:blipFill>
        <p:spPr bwMode="auto">
          <a:xfrm>
            <a:off x="587188" y="4001294"/>
            <a:ext cx="2624967" cy="198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250+ Dog Soccer Ball Jack Russell Terrier Stock Photos, Pictures &amp;  Royalty-Free Images - iStock">
            <a:extLst>
              <a:ext uri="{FF2B5EF4-FFF2-40B4-BE49-F238E27FC236}">
                <a16:creationId xmlns:a16="http://schemas.microsoft.com/office/drawing/2014/main" id="{123568D1-662F-D4FE-6E16-CCF14490FF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5" r="23335"/>
          <a:stretch/>
        </p:blipFill>
        <p:spPr bwMode="auto">
          <a:xfrm>
            <a:off x="3519746" y="4001294"/>
            <a:ext cx="2106706" cy="198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911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B9C87-93D0-9CF2-5979-AC8ABE5F9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6AB1CD-5176-DAA9-A27D-B93EC0C3AF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Disease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405D0-A0AD-44F3-C2EB-FC1828519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960377" cy="3684588"/>
          </a:xfrm>
        </p:spPr>
        <p:txBody>
          <a:bodyPr/>
          <a:lstStyle/>
          <a:p>
            <a:r>
              <a:rPr lang="en-US" dirty="0"/>
              <a:t>Disease A</a:t>
            </a:r>
          </a:p>
          <a:p>
            <a:pPr lvl="1"/>
            <a:r>
              <a:rPr lang="en-US" dirty="0"/>
              <a:t>Needs treatment by medication</a:t>
            </a:r>
          </a:p>
          <a:p>
            <a:pPr lvl="1"/>
            <a:r>
              <a:rPr lang="en-US" dirty="0"/>
              <a:t>High risk of death without medication</a:t>
            </a:r>
          </a:p>
          <a:p>
            <a:pPr lvl="1"/>
            <a:r>
              <a:rPr lang="en-US" dirty="0"/>
              <a:t>Not contagious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76D70D-2D80-D440-546D-9FEC71549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Importance to Country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EEFB142-11E3-0814-D3D9-D75281ADDDC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Disease A is common cause of death </a:t>
            </a:r>
          </a:p>
          <a:p>
            <a:r>
              <a:rPr lang="en-US" dirty="0"/>
              <a:t>Medication is high cost so figuring out the best balance for prescribing will save lives and money.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6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2684234-5761-67F3-AF7A-C64020AC8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C62B34-BE0B-8D5F-D348-16798E16E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 Question: What is the most cost-effective way to prescribe Drug X?</a:t>
            </a:r>
          </a:p>
          <a:p>
            <a:r>
              <a:rPr lang="en-US" dirty="0"/>
              <a:t>Population: Individuals 50+</a:t>
            </a:r>
          </a:p>
          <a:p>
            <a:r>
              <a:rPr lang="en-US" dirty="0"/>
              <a:t>Model type: Decision Tree</a:t>
            </a:r>
          </a:p>
          <a:p>
            <a:r>
              <a:rPr lang="en-US" dirty="0"/>
              <a:t>Outcomes: Cost-Effectiveness, Toxicity-Averted, Deaths Averted</a:t>
            </a:r>
          </a:p>
          <a:p>
            <a:r>
              <a:rPr lang="en-US" dirty="0"/>
              <a:t>Top Data Sources: </a:t>
            </a:r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N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ational </a:t>
            </a:r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M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ortality </a:t>
            </a:r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D</a:t>
            </a:r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ata, </a:t>
            </a:r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United States Disease A research study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83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71C47-9E57-231D-C25C-66C2E99FB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to Compare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30CE940-E9BC-401A-D26A-D7F69B9979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766991"/>
              </p:ext>
            </p:extLst>
          </p:nvPr>
        </p:nvGraphicFramePr>
        <p:xfrm>
          <a:off x="838200" y="1463040"/>
          <a:ext cx="10515602" cy="50712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2446">
                  <a:extLst>
                    <a:ext uri="{9D8B030D-6E8A-4147-A177-3AD203B41FA5}">
                      <a16:colId xmlns:a16="http://schemas.microsoft.com/office/drawing/2014/main" val="3639997832"/>
                    </a:ext>
                  </a:extLst>
                </a:gridCol>
                <a:gridCol w="1464202">
                  <a:extLst>
                    <a:ext uri="{9D8B030D-6E8A-4147-A177-3AD203B41FA5}">
                      <a16:colId xmlns:a16="http://schemas.microsoft.com/office/drawing/2014/main" val="398597869"/>
                    </a:ext>
                  </a:extLst>
                </a:gridCol>
                <a:gridCol w="1638794">
                  <a:extLst>
                    <a:ext uri="{9D8B030D-6E8A-4147-A177-3AD203B41FA5}">
                      <a16:colId xmlns:a16="http://schemas.microsoft.com/office/drawing/2014/main" val="3095307106"/>
                    </a:ext>
                  </a:extLst>
                </a:gridCol>
                <a:gridCol w="1980080">
                  <a:extLst>
                    <a:ext uri="{9D8B030D-6E8A-4147-A177-3AD203B41FA5}">
                      <a16:colId xmlns:a16="http://schemas.microsoft.com/office/drawing/2014/main" val="4029299034"/>
                    </a:ext>
                  </a:extLst>
                </a:gridCol>
                <a:gridCol w="1980080">
                  <a:extLst>
                    <a:ext uri="{9D8B030D-6E8A-4147-A177-3AD203B41FA5}">
                      <a16:colId xmlns:a16="http://schemas.microsoft.com/office/drawing/2014/main" val="2679844401"/>
                    </a:ext>
                  </a:extLst>
                </a:gridCol>
              </a:tblGrid>
              <a:tr h="11118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Disease</a:t>
                      </a:r>
                    </a:p>
                    <a:p>
                      <a:pPr algn="ctr"/>
                      <a:r>
                        <a:rPr lang="en-US" dirty="0"/>
                        <a:t>Worsening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Experience</a:t>
                      </a:r>
                    </a:p>
                    <a:p>
                      <a:pPr algn="ctr"/>
                      <a:r>
                        <a:rPr lang="en-US" dirty="0"/>
                        <a:t>Toxicity from not needing Drug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Death</a:t>
                      </a:r>
                    </a:p>
                    <a:p>
                      <a:pPr algn="ctr"/>
                      <a:r>
                        <a:rPr lang="en-US" dirty="0"/>
                        <a:t>Rate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510470"/>
                  </a:ext>
                </a:extLst>
              </a:tr>
              <a:tr h="791880">
                <a:tc>
                  <a:txBody>
                    <a:bodyPr/>
                    <a:lstStyle/>
                    <a:p>
                      <a:r>
                        <a:rPr lang="en-US" dirty="0"/>
                        <a:t>Status Quo: Prescribe after a week of symptoms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Very Low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 Cases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Cases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Very High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97829"/>
                  </a:ext>
                </a:extLst>
              </a:tr>
              <a:tr h="791880">
                <a:tc>
                  <a:txBody>
                    <a:bodyPr/>
                    <a:lstStyle/>
                    <a:p>
                      <a:r>
                        <a:rPr lang="en-US" dirty="0"/>
                        <a:t>Strategy 1: Prescribe after 72 hours of symptoms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Low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Some Cases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Very Few Cases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332744"/>
                  </a:ext>
                </a:extLst>
              </a:tr>
              <a:tr h="791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Strategy 2: Prescribe after 24 hours of symptoms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Few Cases</a:t>
                      </a:r>
                    </a:p>
                  </a:txBody>
                  <a:tcPr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Many Cases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Low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011126"/>
                  </a:ext>
                </a:extLst>
              </a:tr>
              <a:tr h="791880">
                <a:tc>
                  <a:txBody>
                    <a:bodyPr/>
                    <a:lstStyle/>
                    <a:p>
                      <a:r>
                        <a:rPr lang="en-US" dirty="0"/>
                        <a:t>Strategy 3: Prescribe after 48 hours of symptoms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Medium</a:t>
                      </a:r>
                    </a:p>
                  </a:txBody>
                  <a:tcPr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Some Cases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Few Cases</a:t>
                      </a:r>
                    </a:p>
                  </a:txBody>
                  <a:tcPr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Medium</a:t>
                      </a:r>
                    </a:p>
                  </a:txBody>
                  <a:tcPr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14650"/>
                  </a:ext>
                </a:extLst>
              </a:tr>
              <a:tr h="791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Strategy 4:Prescribe at first symptoms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Very High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Cases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Lots of Cases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Very Low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168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342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3913C-64E4-C3E4-2841-2E6EA9A9B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Structure</a:t>
            </a:r>
          </a:p>
        </p:txBody>
      </p:sp>
      <p:pic>
        <p:nvPicPr>
          <p:cNvPr id="4" name="Picture 3" descr="A black background with white ovals&#10;&#10;AI-generated content may be incorrect.">
            <a:extLst>
              <a:ext uri="{FF2B5EF4-FFF2-40B4-BE49-F238E27FC236}">
                <a16:creationId xmlns:a16="http://schemas.microsoft.com/office/drawing/2014/main" id="{8D6EBDC2-B55D-1B3F-6CDB-D8DC3B40A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2686" y="2336800"/>
            <a:ext cx="47371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883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CC20-C2A0-196F-F6B3-86A8BCF18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413667" cy="1325563"/>
          </a:xfrm>
        </p:spPr>
        <p:txBody>
          <a:bodyPr/>
          <a:lstStyle/>
          <a:p>
            <a:r>
              <a:rPr lang="en-US" dirty="0"/>
              <a:t>Progress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56F9C7-14F1-C1C8-AFCF-4E79AFBD2E30}"/>
              </a:ext>
            </a:extLst>
          </p:cNvPr>
          <p:cNvSpPr txBox="1"/>
          <p:nvPr/>
        </p:nvSpPr>
        <p:spPr>
          <a:xfrm>
            <a:off x="218669" y="2081267"/>
            <a:ext cx="17050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Literature Review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D06974-E248-02EC-FF7E-7FDFD7485CDF}"/>
              </a:ext>
            </a:extLst>
          </p:cNvPr>
          <p:cNvSpPr txBox="1"/>
          <p:nvPr/>
        </p:nvSpPr>
        <p:spPr>
          <a:xfrm>
            <a:off x="218669" y="2777362"/>
            <a:ext cx="1764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Model Framework</a:t>
            </a:r>
          </a:p>
          <a:p>
            <a:r>
              <a:rPr lang="en-US" sz="1600" dirty="0"/>
              <a:t>(</a:t>
            </a:r>
            <a:r>
              <a:rPr lang="en-US" sz="1600" dirty="0" err="1"/>
              <a:t>Amua</a:t>
            </a:r>
            <a:r>
              <a:rPr lang="en-US" sz="1600" dirty="0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B79AE0-59DF-35FE-54DA-3E91CFE5974A}"/>
              </a:ext>
            </a:extLst>
          </p:cNvPr>
          <p:cNvSpPr txBox="1"/>
          <p:nvPr/>
        </p:nvSpPr>
        <p:spPr>
          <a:xfrm>
            <a:off x="218669" y="3491783"/>
            <a:ext cx="1568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Data Collection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B60543-BB64-6AF2-0174-5276D8A884D9}"/>
              </a:ext>
            </a:extLst>
          </p:cNvPr>
          <p:cNvSpPr txBox="1"/>
          <p:nvPr/>
        </p:nvSpPr>
        <p:spPr>
          <a:xfrm>
            <a:off x="218668" y="4133415"/>
            <a:ext cx="21868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Additional Parameters </a:t>
            </a:r>
          </a:p>
          <a:p>
            <a:r>
              <a:rPr lang="en-US" sz="1600" dirty="0"/>
              <a:t>(strategies, costs, </a:t>
            </a:r>
          </a:p>
          <a:p>
            <a:r>
              <a:rPr lang="en-US" sz="1600" dirty="0"/>
              <a:t>outcomes)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0441C4-723E-F876-F4BE-043A035F4708}"/>
              </a:ext>
            </a:extLst>
          </p:cNvPr>
          <p:cNvSpPr txBox="1"/>
          <p:nvPr/>
        </p:nvSpPr>
        <p:spPr>
          <a:xfrm>
            <a:off x="218668" y="5028929"/>
            <a:ext cx="2068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Model Validation</a:t>
            </a:r>
          </a:p>
          <a:p>
            <a:r>
              <a:rPr lang="en-US" sz="1600" dirty="0"/>
              <a:t>&amp; sensitivity analyses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2757AA5-643B-96A7-8063-E8D2F050FAE5}"/>
              </a:ext>
            </a:extLst>
          </p:cNvPr>
          <p:cNvGrpSpPr/>
          <p:nvPr/>
        </p:nvGrpSpPr>
        <p:grpSpPr>
          <a:xfrm>
            <a:off x="2550900" y="2052457"/>
            <a:ext cx="8497150" cy="379566"/>
            <a:chOff x="3089851" y="2051243"/>
            <a:chExt cx="8497150" cy="37956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BB8D6B7-6500-DB08-68A8-D98A86CF470E}"/>
                </a:ext>
              </a:extLst>
            </p:cNvPr>
            <p:cNvSpPr/>
            <p:nvPr/>
          </p:nvSpPr>
          <p:spPr>
            <a:xfrm>
              <a:off x="3090982" y="2059599"/>
              <a:ext cx="7786164" cy="37121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25B99FE-30FB-FB2D-32EB-5F774D62715F}"/>
                </a:ext>
              </a:extLst>
            </p:cNvPr>
            <p:cNvSpPr/>
            <p:nvPr/>
          </p:nvSpPr>
          <p:spPr>
            <a:xfrm>
              <a:off x="3089851" y="2055421"/>
              <a:ext cx="8497150" cy="371210"/>
            </a:xfrm>
            <a:prstGeom prst="rect">
              <a:avLst/>
            </a:prstGeom>
            <a:noFill/>
            <a:ln w="28575">
              <a:solidFill>
                <a:srgbClr val="042433">
                  <a:alpha val="25098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866C3AC-D999-2F40-4A06-203A324DE1E0}"/>
                </a:ext>
              </a:extLst>
            </p:cNvPr>
            <p:cNvSpPr/>
            <p:nvPr/>
          </p:nvSpPr>
          <p:spPr>
            <a:xfrm>
              <a:off x="3089851" y="2051243"/>
              <a:ext cx="591972" cy="371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3239D4B-0471-463A-169B-DCF4C4589263}"/>
              </a:ext>
            </a:extLst>
          </p:cNvPr>
          <p:cNvGrpSpPr/>
          <p:nvPr/>
        </p:nvGrpSpPr>
        <p:grpSpPr>
          <a:xfrm>
            <a:off x="6096000" y="499008"/>
            <a:ext cx="3491609" cy="379566"/>
            <a:chOff x="3089851" y="2051243"/>
            <a:chExt cx="3491609" cy="379566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CAE0BE2-B2FD-1972-F15D-C2297B87B30E}"/>
                </a:ext>
              </a:extLst>
            </p:cNvPr>
            <p:cNvSpPr/>
            <p:nvPr/>
          </p:nvSpPr>
          <p:spPr>
            <a:xfrm>
              <a:off x="3090982" y="2059599"/>
              <a:ext cx="2461021" cy="37121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88372F3-299E-0F9F-38A0-3C6DC0FFDDB1}"/>
                </a:ext>
              </a:extLst>
            </p:cNvPr>
            <p:cNvSpPr/>
            <p:nvPr/>
          </p:nvSpPr>
          <p:spPr>
            <a:xfrm>
              <a:off x="3089851" y="2055421"/>
              <a:ext cx="3491609" cy="371210"/>
            </a:xfrm>
            <a:prstGeom prst="rect">
              <a:avLst/>
            </a:prstGeom>
            <a:noFill/>
            <a:ln w="28575">
              <a:solidFill>
                <a:srgbClr val="042433">
                  <a:alpha val="25098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76F44A4-8DC9-36A8-B30F-03E72D03731E}"/>
                </a:ext>
              </a:extLst>
            </p:cNvPr>
            <p:cNvSpPr/>
            <p:nvPr/>
          </p:nvSpPr>
          <p:spPr>
            <a:xfrm>
              <a:off x="3089851" y="2051243"/>
              <a:ext cx="591972" cy="371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72FE0E81-8D1F-1A80-90FA-CF93FAE87C32}"/>
              </a:ext>
            </a:extLst>
          </p:cNvPr>
          <p:cNvSpPr txBox="1"/>
          <p:nvPr/>
        </p:nvSpPr>
        <p:spPr>
          <a:xfrm>
            <a:off x="6572107" y="1236165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Baseline</a:t>
            </a:r>
          </a:p>
          <a:p>
            <a:r>
              <a:rPr lang="en-US" sz="800" dirty="0"/>
              <a:t>(start of residential</a:t>
            </a:r>
          </a:p>
          <a:p>
            <a:r>
              <a:rPr lang="en-US" sz="800" dirty="0"/>
              <a:t> fellowship)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DF0F3B8-F960-1B4D-5608-5077B7B305E0}"/>
              </a:ext>
            </a:extLst>
          </p:cNvPr>
          <p:cNvCxnSpPr>
            <a:cxnSpLocks/>
          </p:cNvCxnSpPr>
          <p:nvPr/>
        </p:nvCxnSpPr>
        <p:spPr>
          <a:xfrm flipV="1">
            <a:off x="6687972" y="908854"/>
            <a:ext cx="0" cy="3712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745BEED-5122-AA4A-7EC0-25B1D40AE9D7}"/>
              </a:ext>
            </a:extLst>
          </p:cNvPr>
          <p:cNvSpPr txBox="1"/>
          <p:nvPr/>
        </p:nvSpPr>
        <p:spPr>
          <a:xfrm>
            <a:off x="8438250" y="1231987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Endline</a:t>
            </a:r>
          </a:p>
          <a:p>
            <a:r>
              <a:rPr lang="en-US" sz="800" dirty="0"/>
              <a:t>(end of residential</a:t>
            </a:r>
          </a:p>
          <a:p>
            <a:r>
              <a:rPr lang="en-US" sz="800" dirty="0"/>
              <a:t>fellowship)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00E3913-E69A-4B48-CC1A-C20D94A02FBC}"/>
              </a:ext>
            </a:extLst>
          </p:cNvPr>
          <p:cNvCxnSpPr>
            <a:cxnSpLocks/>
          </p:cNvCxnSpPr>
          <p:nvPr/>
        </p:nvCxnSpPr>
        <p:spPr>
          <a:xfrm flipV="1">
            <a:off x="8554115" y="904676"/>
            <a:ext cx="0" cy="3712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B152018-78F6-CACC-CBDA-AB2D7FE412AB}"/>
              </a:ext>
            </a:extLst>
          </p:cNvPr>
          <p:cNvSpPr txBox="1"/>
          <p:nvPr/>
        </p:nvSpPr>
        <p:spPr>
          <a:xfrm>
            <a:off x="9492258" y="1236165"/>
            <a:ext cx="845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08A319C-8EEE-3E10-DD39-E294E21E117A}"/>
              </a:ext>
            </a:extLst>
          </p:cNvPr>
          <p:cNvCxnSpPr>
            <a:cxnSpLocks/>
          </p:cNvCxnSpPr>
          <p:nvPr/>
        </p:nvCxnSpPr>
        <p:spPr>
          <a:xfrm flipV="1">
            <a:off x="9587609" y="904676"/>
            <a:ext cx="0" cy="3712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51F5621-8EF4-F303-C544-5C0E3DD7DC51}"/>
              </a:ext>
            </a:extLst>
          </p:cNvPr>
          <p:cNvSpPr txBox="1"/>
          <p:nvPr/>
        </p:nvSpPr>
        <p:spPr>
          <a:xfrm>
            <a:off x="8823180" y="561502"/>
            <a:ext cx="7713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Next steps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9540A8C-BF93-7194-06E8-8BBF3C95EE39}"/>
              </a:ext>
            </a:extLst>
          </p:cNvPr>
          <p:cNvCxnSpPr>
            <a:cxnSpLocks/>
          </p:cNvCxnSpPr>
          <p:nvPr/>
        </p:nvCxnSpPr>
        <p:spPr>
          <a:xfrm>
            <a:off x="8554115" y="684612"/>
            <a:ext cx="27600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A04E748-0F47-14FD-E7E3-110F29226063}"/>
              </a:ext>
            </a:extLst>
          </p:cNvPr>
          <p:cNvSpPr txBox="1"/>
          <p:nvPr/>
        </p:nvSpPr>
        <p:spPr>
          <a:xfrm>
            <a:off x="5999930" y="66959"/>
            <a:ext cx="4980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Key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B68095D-0ED5-00DA-930B-05B3576B1994}"/>
              </a:ext>
            </a:extLst>
          </p:cNvPr>
          <p:cNvSpPr txBox="1"/>
          <p:nvPr/>
        </p:nvSpPr>
        <p:spPr>
          <a:xfrm>
            <a:off x="218668" y="5908100"/>
            <a:ext cx="1900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Cost-Effectiveness </a:t>
            </a:r>
          </a:p>
          <a:p>
            <a:r>
              <a:rPr lang="en-US" sz="1600" dirty="0"/>
              <a:t>Analysis Results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558928B-AFA7-FE71-6005-41642C864743}"/>
              </a:ext>
            </a:extLst>
          </p:cNvPr>
          <p:cNvGrpSpPr/>
          <p:nvPr/>
        </p:nvGrpSpPr>
        <p:grpSpPr>
          <a:xfrm>
            <a:off x="2550899" y="2769006"/>
            <a:ext cx="8497151" cy="379566"/>
            <a:chOff x="3089850" y="2051243"/>
            <a:chExt cx="8497151" cy="379566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8A299E1-10DE-9AE9-129E-F382C5B4FAD8}"/>
                </a:ext>
              </a:extLst>
            </p:cNvPr>
            <p:cNvSpPr/>
            <p:nvPr/>
          </p:nvSpPr>
          <p:spPr>
            <a:xfrm>
              <a:off x="3090982" y="2059599"/>
              <a:ext cx="8496019" cy="37121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3CCB87F-BB9F-CE27-B607-05960D628E38}"/>
                </a:ext>
              </a:extLst>
            </p:cNvPr>
            <p:cNvSpPr/>
            <p:nvPr/>
          </p:nvSpPr>
          <p:spPr>
            <a:xfrm>
              <a:off x="3089851" y="2055421"/>
              <a:ext cx="8497150" cy="371210"/>
            </a:xfrm>
            <a:prstGeom prst="rect">
              <a:avLst/>
            </a:prstGeom>
            <a:noFill/>
            <a:ln w="28575">
              <a:solidFill>
                <a:srgbClr val="042433">
                  <a:alpha val="25098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5DCFE87-3D09-845D-E766-5D8C236C5F79}"/>
                </a:ext>
              </a:extLst>
            </p:cNvPr>
            <p:cNvSpPr/>
            <p:nvPr/>
          </p:nvSpPr>
          <p:spPr>
            <a:xfrm>
              <a:off x="3089850" y="2051243"/>
              <a:ext cx="46965" cy="371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92CA2EB-114F-ABD4-C75E-ECE38E75BADC}"/>
              </a:ext>
            </a:extLst>
          </p:cNvPr>
          <p:cNvGrpSpPr/>
          <p:nvPr/>
        </p:nvGrpSpPr>
        <p:grpSpPr>
          <a:xfrm>
            <a:off x="2550900" y="3490091"/>
            <a:ext cx="8497150" cy="379566"/>
            <a:chOff x="3089851" y="2051243"/>
            <a:chExt cx="8497150" cy="379566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5FB1809-EF28-91C0-55CD-C86B4C845142}"/>
                </a:ext>
              </a:extLst>
            </p:cNvPr>
            <p:cNvSpPr/>
            <p:nvPr/>
          </p:nvSpPr>
          <p:spPr>
            <a:xfrm>
              <a:off x="3090983" y="2059599"/>
              <a:ext cx="990512" cy="371210"/>
            </a:xfrm>
            <a:prstGeom prst="rect">
              <a:avLst/>
            </a:prstGeom>
            <a:solidFill>
              <a:srgbClr val="EAA728"/>
            </a:solidFill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71E19D6C-73B8-78EE-52D3-9DA505CD03AF}"/>
                </a:ext>
              </a:extLst>
            </p:cNvPr>
            <p:cNvSpPr/>
            <p:nvPr/>
          </p:nvSpPr>
          <p:spPr>
            <a:xfrm>
              <a:off x="3089851" y="2055421"/>
              <a:ext cx="8497150" cy="371210"/>
            </a:xfrm>
            <a:prstGeom prst="rect">
              <a:avLst/>
            </a:prstGeom>
            <a:noFill/>
            <a:ln w="28575">
              <a:solidFill>
                <a:srgbClr val="042433">
                  <a:alpha val="25098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94BE242-A93F-ABD1-FC5F-5C01CA7FF9C6}"/>
                </a:ext>
              </a:extLst>
            </p:cNvPr>
            <p:cNvSpPr/>
            <p:nvPr/>
          </p:nvSpPr>
          <p:spPr>
            <a:xfrm>
              <a:off x="3089851" y="2051243"/>
              <a:ext cx="149911" cy="371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44CAB6E-B316-3A85-A04E-C6E77CEECE70}"/>
              </a:ext>
            </a:extLst>
          </p:cNvPr>
          <p:cNvGrpSpPr/>
          <p:nvPr/>
        </p:nvGrpSpPr>
        <p:grpSpPr>
          <a:xfrm>
            <a:off x="2550899" y="5094303"/>
            <a:ext cx="8497150" cy="379566"/>
            <a:chOff x="3089851" y="2051243"/>
            <a:chExt cx="8497150" cy="379566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AFF8D6A-2633-1FF4-160A-00474C307F9E}"/>
                </a:ext>
              </a:extLst>
            </p:cNvPr>
            <p:cNvSpPr/>
            <p:nvPr/>
          </p:nvSpPr>
          <p:spPr>
            <a:xfrm>
              <a:off x="3090982" y="2059599"/>
              <a:ext cx="1590020" cy="371210"/>
            </a:xfrm>
            <a:prstGeom prst="rect">
              <a:avLst/>
            </a:prstGeom>
            <a:solidFill>
              <a:srgbClr val="FFFF9E"/>
            </a:solidFill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A165A25-4D45-0758-FF52-CFF8504DAF69}"/>
                </a:ext>
              </a:extLst>
            </p:cNvPr>
            <p:cNvSpPr/>
            <p:nvPr/>
          </p:nvSpPr>
          <p:spPr>
            <a:xfrm>
              <a:off x="3089851" y="2055421"/>
              <a:ext cx="8497150" cy="371210"/>
            </a:xfrm>
            <a:prstGeom prst="rect">
              <a:avLst/>
            </a:prstGeom>
            <a:noFill/>
            <a:ln w="28575">
              <a:solidFill>
                <a:srgbClr val="042433">
                  <a:alpha val="25098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0006025-64D7-ADAD-1435-BC1ABDBA2563}"/>
                </a:ext>
              </a:extLst>
            </p:cNvPr>
            <p:cNvSpPr/>
            <p:nvPr/>
          </p:nvSpPr>
          <p:spPr>
            <a:xfrm>
              <a:off x="3089851" y="2051243"/>
              <a:ext cx="46965" cy="371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82DA765-2F17-1538-C135-2A18AC86BC9E}"/>
              </a:ext>
            </a:extLst>
          </p:cNvPr>
          <p:cNvGrpSpPr/>
          <p:nvPr/>
        </p:nvGrpSpPr>
        <p:grpSpPr>
          <a:xfrm>
            <a:off x="2550899" y="4292659"/>
            <a:ext cx="8497150" cy="379566"/>
            <a:chOff x="3089851" y="2051243"/>
            <a:chExt cx="8497150" cy="379566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CCB816C-5AC5-2243-7CC5-DA7FAA387B4C}"/>
                </a:ext>
              </a:extLst>
            </p:cNvPr>
            <p:cNvSpPr/>
            <p:nvPr/>
          </p:nvSpPr>
          <p:spPr>
            <a:xfrm>
              <a:off x="3090982" y="2059599"/>
              <a:ext cx="6010035" cy="371210"/>
            </a:xfrm>
            <a:prstGeom prst="rect">
              <a:avLst/>
            </a:prstGeom>
            <a:solidFill>
              <a:srgbClr val="FFFF9E"/>
            </a:solidFill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99870B5-E244-3423-BA5F-A637524A3574}"/>
                </a:ext>
              </a:extLst>
            </p:cNvPr>
            <p:cNvSpPr/>
            <p:nvPr/>
          </p:nvSpPr>
          <p:spPr>
            <a:xfrm>
              <a:off x="3089851" y="2055421"/>
              <a:ext cx="8497150" cy="371210"/>
            </a:xfrm>
            <a:prstGeom prst="rect">
              <a:avLst/>
            </a:prstGeom>
            <a:noFill/>
            <a:ln w="28575">
              <a:solidFill>
                <a:srgbClr val="042433">
                  <a:alpha val="25098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4D6F12CF-ED92-3111-383D-E40A88A34F08}"/>
                </a:ext>
              </a:extLst>
            </p:cNvPr>
            <p:cNvSpPr/>
            <p:nvPr/>
          </p:nvSpPr>
          <p:spPr>
            <a:xfrm>
              <a:off x="3089851" y="2051243"/>
              <a:ext cx="46965" cy="371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D77CEEC-62C2-AF68-71FD-8091A8B8F7FD}"/>
              </a:ext>
            </a:extLst>
          </p:cNvPr>
          <p:cNvGrpSpPr/>
          <p:nvPr/>
        </p:nvGrpSpPr>
        <p:grpSpPr>
          <a:xfrm>
            <a:off x="2550899" y="5899744"/>
            <a:ext cx="8497150" cy="379566"/>
            <a:chOff x="3089851" y="2051243"/>
            <a:chExt cx="8497150" cy="37956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E9FAAE5F-E44E-9AEE-BBCB-08D7B6ED6828}"/>
                </a:ext>
              </a:extLst>
            </p:cNvPr>
            <p:cNvSpPr/>
            <p:nvPr/>
          </p:nvSpPr>
          <p:spPr>
            <a:xfrm>
              <a:off x="3090983" y="2059599"/>
              <a:ext cx="433394" cy="371210"/>
            </a:xfrm>
            <a:prstGeom prst="rect">
              <a:avLst/>
            </a:prstGeom>
            <a:solidFill>
              <a:srgbClr val="EAA728"/>
            </a:solidFill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6C3E0D5-E980-2BDD-9F12-B96E6951ABFF}"/>
                </a:ext>
              </a:extLst>
            </p:cNvPr>
            <p:cNvSpPr/>
            <p:nvPr/>
          </p:nvSpPr>
          <p:spPr>
            <a:xfrm>
              <a:off x="3089851" y="2055421"/>
              <a:ext cx="8497150" cy="371210"/>
            </a:xfrm>
            <a:prstGeom prst="rect">
              <a:avLst/>
            </a:prstGeom>
            <a:noFill/>
            <a:ln w="28575">
              <a:solidFill>
                <a:srgbClr val="042433">
                  <a:alpha val="25098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7BD04FBB-4A0D-53CB-63DE-7DE295BD371D}"/>
                </a:ext>
              </a:extLst>
            </p:cNvPr>
            <p:cNvSpPr/>
            <p:nvPr/>
          </p:nvSpPr>
          <p:spPr>
            <a:xfrm>
              <a:off x="3089851" y="2051243"/>
              <a:ext cx="46965" cy="371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9199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DE1470-B9B3-E7EA-789E-FA745CF70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BF786-48B0-3387-FE39-A4504BF87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31435BE-A34B-8318-2873-EB11DCCDE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060188"/>
              </p:ext>
            </p:extLst>
          </p:nvPr>
        </p:nvGraphicFramePr>
        <p:xfrm>
          <a:off x="1693236" y="1914243"/>
          <a:ext cx="8312001" cy="3151728"/>
        </p:xfrm>
        <a:graphic>
          <a:graphicData uri="http://schemas.openxmlformats.org/drawingml/2006/table">
            <a:tbl>
              <a:tblPr/>
              <a:tblGrid>
                <a:gridCol w="2060491">
                  <a:extLst>
                    <a:ext uri="{9D8B030D-6E8A-4147-A177-3AD203B41FA5}">
                      <a16:colId xmlns:a16="http://schemas.microsoft.com/office/drawing/2014/main" val="4247222787"/>
                    </a:ext>
                  </a:extLst>
                </a:gridCol>
                <a:gridCol w="2538144">
                  <a:extLst>
                    <a:ext uri="{9D8B030D-6E8A-4147-A177-3AD203B41FA5}">
                      <a16:colId xmlns:a16="http://schemas.microsoft.com/office/drawing/2014/main" val="4078289847"/>
                    </a:ext>
                  </a:extLst>
                </a:gridCol>
                <a:gridCol w="3713366">
                  <a:extLst>
                    <a:ext uri="{9D8B030D-6E8A-4147-A177-3AD203B41FA5}">
                      <a16:colId xmlns:a16="http://schemas.microsoft.com/office/drawing/2014/main" val="2277884517"/>
                    </a:ext>
                  </a:extLst>
                </a:gridCol>
              </a:tblGrid>
              <a:tr h="525288"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1" i="0" dirty="0">
                          <a:solidFill>
                            <a:srgbClr val="000000"/>
                          </a:solidFill>
                          <a:effectLst/>
                        </a:rPr>
                        <a:t>Strategy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1" i="0" dirty="0">
                          <a:solidFill>
                            <a:srgbClr val="000000"/>
                          </a:solidFill>
                          <a:effectLst/>
                        </a:rPr>
                        <a:t>ICER ($/QALY)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1" i="0" dirty="0">
                          <a:solidFill>
                            <a:srgbClr val="000000"/>
                          </a:solidFill>
                          <a:effectLst/>
                        </a:rPr>
                        <a:t>Status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3859913"/>
                  </a:ext>
                </a:extLst>
              </a:tr>
              <a:tr h="525288"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</a:rPr>
                        <a:t>SQ: 1 week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</a:rPr>
                        <a:t>NA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5083071"/>
                  </a:ext>
                </a:extLst>
              </a:tr>
              <a:tr h="525288"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</a:rPr>
                        <a:t>S3: 48 hours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</a:rPr>
                        <a:t>50,478.23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53665"/>
                  </a:ext>
                </a:extLst>
              </a:tr>
              <a:tr h="525288"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</a:rPr>
                        <a:t>S2: 24 hours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</a:rPr>
                        <a:t>101,291.69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886116"/>
                  </a:ext>
                </a:extLst>
              </a:tr>
              <a:tr h="525288"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</a:rPr>
                        <a:t>S4: 0 hours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</a:rPr>
                        <a:t>NA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</a:rPr>
                        <a:t>Dominated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323124"/>
                  </a:ext>
                </a:extLst>
              </a:tr>
              <a:tr h="525288"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</a:rPr>
                        <a:t>S1: 72 hours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</a:rPr>
                        <a:t>NA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</a:rPr>
                        <a:t>Dominated (extended)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5392979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8A3C042C-E808-06FC-D47D-F4D6BBED7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035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68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2808</TotalTime>
  <Words>1022</Words>
  <Application>Microsoft Macintosh PowerPoint</Application>
  <PresentationFormat>Widescreen</PresentationFormat>
  <Paragraphs>198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Aptos</vt:lpstr>
      <vt:lpstr>Aptos Display</vt:lpstr>
      <vt:lpstr>Arial</vt:lpstr>
      <vt:lpstr>Office Theme</vt:lpstr>
      <vt:lpstr>SAMPLE PROJECT PRESENTATION</vt:lpstr>
      <vt:lpstr>Cost Effectiveness of Drug Prescribing for Medication  X</vt:lpstr>
      <vt:lpstr>About Me</vt:lpstr>
      <vt:lpstr>Introduction</vt:lpstr>
      <vt:lpstr>Project Overview</vt:lpstr>
      <vt:lpstr>Strategies to Compare</vt:lpstr>
      <vt:lpstr>Model Structure</vt:lpstr>
      <vt:lpstr>Progress</vt:lpstr>
      <vt:lpstr>Preliminary Results</vt:lpstr>
      <vt:lpstr>How Policy will be Impacted:</vt:lpstr>
      <vt:lpstr>Reflections</vt:lpstr>
      <vt:lpstr>BLANK SLIDES</vt:lpstr>
      <vt:lpstr>Things to make sure are included!</vt:lpstr>
      <vt:lpstr>[Title of Project]</vt:lpstr>
      <vt:lpstr>About Me</vt:lpstr>
      <vt:lpstr>Introduction</vt:lpstr>
      <vt:lpstr>Project Overview</vt:lpstr>
      <vt:lpstr>Strategies to Compare</vt:lpstr>
      <vt:lpstr>Model Structure</vt:lpstr>
      <vt:lpstr>Progress</vt:lpstr>
      <vt:lpstr>Preliminary Results</vt:lpstr>
      <vt:lpstr>How Policy will be Impacted:</vt:lpstr>
      <vt:lpstr>Reflections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Grace Ratcliff</dc:creator>
  <cp:lastModifiedBy>Graves, John A</cp:lastModifiedBy>
  <cp:revision>27</cp:revision>
  <dcterms:created xsi:type="dcterms:W3CDTF">2025-04-01T18:08:39Z</dcterms:created>
  <dcterms:modified xsi:type="dcterms:W3CDTF">2025-05-16T20:26:41Z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2c8cef-6f2b-4af1-b4ac-d815ff795cd6_Enabled">
    <vt:lpwstr>true</vt:lpwstr>
  </property>
  <property fmtid="{D5CDD505-2E9C-101B-9397-08002B2CF9AE}" pid="3" name="MSIP_Label_792c8cef-6f2b-4af1-b4ac-d815ff795cd6_SetDate">
    <vt:lpwstr>2025-05-13T21:28:34Z</vt:lpwstr>
  </property>
  <property fmtid="{D5CDD505-2E9C-101B-9397-08002B2CF9AE}" pid="4" name="MSIP_Label_792c8cef-6f2b-4af1-b4ac-d815ff795cd6_Method">
    <vt:lpwstr>Standard</vt:lpwstr>
  </property>
  <property fmtid="{D5CDD505-2E9C-101B-9397-08002B2CF9AE}" pid="5" name="MSIP_Label_792c8cef-6f2b-4af1-b4ac-d815ff795cd6_Name">
    <vt:lpwstr>VUMC General</vt:lpwstr>
  </property>
  <property fmtid="{D5CDD505-2E9C-101B-9397-08002B2CF9AE}" pid="6" name="MSIP_Label_792c8cef-6f2b-4af1-b4ac-d815ff795cd6_SiteId">
    <vt:lpwstr>ef575030-1424-4ed8-b83c-12c533d879ab</vt:lpwstr>
  </property>
  <property fmtid="{D5CDD505-2E9C-101B-9397-08002B2CF9AE}" pid="7" name="MSIP_Label_792c8cef-6f2b-4af1-b4ac-d815ff795cd6_ActionId">
    <vt:lpwstr>588981f6-b727-4f55-a1db-85274108fff9</vt:lpwstr>
  </property>
  <property fmtid="{D5CDD505-2E9C-101B-9397-08002B2CF9AE}" pid="8" name="MSIP_Label_792c8cef-6f2b-4af1-b4ac-d815ff795cd6_ContentBits">
    <vt:lpwstr>0</vt:lpwstr>
  </property>
  <property fmtid="{D5CDD505-2E9C-101B-9397-08002B2CF9AE}" pid="9" name="MSIP_Label_792c8cef-6f2b-4af1-b4ac-d815ff795cd6_Tag">
    <vt:lpwstr>50, 3, 0, 1</vt:lpwstr>
  </property>
</Properties>
</file>